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ebm" ContentType="audi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571" r:id="rId5"/>
    <p:sldId id="303" r:id="rId6"/>
    <p:sldId id="618" r:id="rId7"/>
    <p:sldId id="619" r:id="rId8"/>
    <p:sldId id="620" r:id="rId9"/>
    <p:sldId id="626" r:id="rId10"/>
    <p:sldId id="621" r:id="rId11"/>
    <p:sldId id="622" r:id="rId12"/>
    <p:sldId id="627" r:id="rId13"/>
    <p:sldId id="628" r:id="rId14"/>
    <p:sldId id="623" r:id="rId15"/>
    <p:sldId id="624" r:id="rId16"/>
    <p:sldId id="625" r:id="rId17"/>
    <p:sldId id="5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3A6"/>
    <a:srgbClr val="FF858E"/>
    <a:srgbClr val="D1D1CF"/>
    <a:srgbClr val="1E1E1E"/>
    <a:srgbClr val="FDE0D3"/>
    <a:srgbClr val="438018"/>
    <a:srgbClr val="FFF5D5"/>
    <a:srgbClr val="F7F7F7"/>
    <a:srgbClr val="FF979E"/>
    <a:srgbClr val="DFE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000"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8845A-382A-6FE8-3100-98D7DA87B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4F75A6-FB45-6584-3F91-DEA9234754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A337F-7ED4-42AE-B920-7FB96DE012BF}" type="datetimeFigureOut">
              <a:rPr lang="en-US" smtClean="0"/>
              <a:t>4/11/2025</a:t>
            </a:fld>
            <a:endParaRPr lang="en-US"/>
          </a:p>
        </p:txBody>
      </p:sp>
      <p:sp>
        <p:nvSpPr>
          <p:cNvPr id="4" name="Footer Placeholder 3">
            <a:extLst>
              <a:ext uri="{FF2B5EF4-FFF2-40B4-BE49-F238E27FC236}">
                <a16:creationId xmlns:a16="http://schemas.microsoft.com/office/drawing/2014/main" id="{E94929F4-C305-A4D2-10EA-9DE88C1A4C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3DD71B-5A7D-0B65-A979-0645781E6A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648E21-638F-4911-BC4C-7F2E060A13D6}" type="slidenum">
              <a:rPr lang="en-US" smtClean="0"/>
              <a:t>‹#›</a:t>
            </a:fld>
            <a:endParaRPr lang="en-US"/>
          </a:p>
        </p:txBody>
      </p:sp>
    </p:spTree>
    <p:extLst>
      <p:ext uri="{BB962C8B-B14F-4D97-AF65-F5344CB8AC3E}">
        <p14:creationId xmlns:p14="http://schemas.microsoft.com/office/powerpoint/2010/main" val="1882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84FDA-89E9-4666-B923-CAECE7EE4607}"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A11F-9F2A-4DB4-829F-C793331211E9}" type="slidenum">
              <a:rPr lang="en-US" smtClean="0"/>
              <a:t>‹#›</a:t>
            </a:fld>
            <a:endParaRPr lang="en-US"/>
          </a:p>
        </p:txBody>
      </p:sp>
    </p:spTree>
    <p:extLst>
      <p:ext uri="{BB962C8B-B14F-4D97-AF65-F5344CB8AC3E}">
        <p14:creationId xmlns:p14="http://schemas.microsoft.com/office/powerpoint/2010/main" val="1537018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a:t>
            </a:fld>
            <a:endParaRPr lang="en-US"/>
          </a:p>
        </p:txBody>
      </p:sp>
    </p:spTree>
    <p:extLst>
      <p:ext uri="{BB962C8B-B14F-4D97-AF65-F5344CB8AC3E}">
        <p14:creationId xmlns:p14="http://schemas.microsoft.com/office/powerpoint/2010/main" val="214683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2A11F-9F2A-4DB4-829F-C793331211E9}" type="slidenum">
              <a:rPr lang="en-US" smtClean="0"/>
              <a:t>2</a:t>
            </a:fld>
            <a:endParaRPr lang="en-US"/>
          </a:p>
        </p:txBody>
      </p:sp>
    </p:spTree>
    <p:extLst>
      <p:ext uri="{BB962C8B-B14F-4D97-AF65-F5344CB8AC3E}">
        <p14:creationId xmlns:p14="http://schemas.microsoft.com/office/powerpoint/2010/main" val="54548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14</a:t>
            </a:fld>
            <a:endParaRPr lang="en-US"/>
          </a:p>
        </p:txBody>
      </p:sp>
    </p:spTree>
    <p:extLst>
      <p:ext uri="{BB962C8B-B14F-4D97-AF65-F5344CB8AC3E}">
        <p14:creationId xmlns:p14="http://schemas.microsoft.com/office/powerpoint/2010/main" val="112730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802F-45D4-4017-B94E-83132B484E6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9448D-0CFA-57DE-FD73-C438B2FCBC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9F1199-2246-73A0-E6C1-17314CD817E6}"/>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A6463E04-15BA-036A-695B-4836B77944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186F45-BB39-9AA0-374B-C29B32158AF0}"/>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289499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F1F3-70CA-0F3D-D27B-27FD994C498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D59758-4422-E8EC-F820-F58C705B0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374453-05A2-B40A-CDE6-01AC04510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2646DC-17B5-9D81-DF93-E8279C2F9F26}"/>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6" name="Footer Placeholder 5">
            <a:extLst>
              <a:ext uri="{FF2B5EF4-FFF2-40B4-BE49-F238E27FC236}">
                <a16:creationId xmlns:a16="http://schemas.microsoft.com/office/drawing/2014/main" id="{A59FEC3B-F275-B387-E747-58BA9189CD1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EEF2920-2DD2-9DDD-642C-863817B50D81}"/>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195040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7EFE-7FA2-970B-AFD6-27FE6E33B4A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C07835-9494-7482-46E0-4F4A85930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22664-5ADE-1AA9-BA77-D34926E9F83B}"/>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6818970C-F6CE-4C24-E349-8751853CE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D1ED78-4269-9B86-24DB-A5FB7D1D5B2D}"/>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9102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B45D9-9469-F7E0-8C1B-E8403AA663C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3E671A-0596-61CC-7C6B-06C9332E5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FDF64-209A-0B41-0DC6-0110E6867AA7}"/>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8B7F9396-A40C-78D6-248F-FA1B7DC506E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CE6DDB0-2717-6E7D-8C4F-9EB521BDFCCD}"/>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246013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D640-3C2A-01B0-A43E-C6216FEE6A90}"/>
              </a:ext>
            </a:extLst>
          </p:cNvPr>
          <p:cNvSpPr>
            <a:spLocks noGrp="1"/>
          </p:cNvSpPr>
          <p:nvPr>
            <p:ph type="title"/>
          </p:nvPr>
        </p:nvSpPr>
        <p:spPr>
          <a:xfrm>
            <a:off x="624421" y="-140340"/>
            <a:ext cx="10515600" cy="1325563"/>
          </a:xfrm>
          <a:prstGeom prst="rect">
            <a:avLst/>
          </a:prstGeom>
        </p:spPr>
        <p:txBody>
          <a:bodyPr>
            <a:normAutofit/>
          </a:bodyPr>
          <a:lstStyle>
            <a:lvl1pPr>
              <a:defRPr sz="2400">
                <a:solidFill>
                  <a:srgbClr val="F05654"/>
                </a:solidFill>
                <a:effectLst>
                  <a:outerShdw blurRad="38100" dist="38100" dir="2700000" algn="tl">
                    <a:srgbClr val="000000">
                      <a:alpha val="43137"/>
                    </a:srgbClr>
                  </a:outerShdw>
                </a:effectLst>
                <a:latin typeface="Daytona" panose="020B0604030500040204" pitchFamily="34" charset="0"/>
              </a:defRPr>
            </a:lvl1pPr>
          </a:lstStyle>
          <a:p>
            <a:r>
              <a:rPr lang="en-US" dirty="0"/>
              <a:t>Click to edit Master title style</a:t>
            </a:r>
          </a:p>
        </p:txBody>
      </p:sp>
      <p:cxnSp>
        <p:nvCxnSpPr>
          <p:cNvPr id="16" name="Straight Connector 15">
            <a:extLst>
              <a:ext uri="{FF2B5EF4-FFF2-40B4-BE49-F238E27FC236}">
                <a16:creationId xmlns:a16="http://schemas.microsoft.com/office/drawing/2014/main" id="{E3792086-FC03-206E-7601-27A403E8DC95}"/>
              </a:ext>
            </a:extLst>
          </p:cNvPr>
          <p:cNvCxnSpPr>
            <a:cxnSpLocks/>
          </p:cNvCxnSpPr>
          <p:nvPr userDrawn="1"/>
        </p:nvCxnSpPr>
        <p:spPr>
          <a:xfrm>
            <a:off x="733697" y="933269"/>
            <a:ext cx="4321629"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Content Placeholder 19">
            <a:extLst>
              <a:ext uri="{FF2B5EF4-FFF2-40B4-BE49-F238E27FC236}">
                <a16:creationId xmlns:a16="http://schemas.microsoft.com/office/drawing/2014/main" id="{2B25432A-39C4-648E-240A-3AE503A6E7EC}"/>
              </a:ext>
            </a:extLst>
          </p:cNvPr>
          <p:cNvSpPr>
            <a:spLocks noGrp="1"/>
          </p:cNvSpPr>
          <p:nvPr>
            <p:ph sz="quarter" idx="10"/>
          </p:nvPr>
        </p:nvSpPr>
        <p:spPr>
          <a:xfrm>
            <a:off x="623888" y="1332411"/>
            <a:ext cx="10231346" cy="5355727"/>
          </a:xfrm>
        </p:spPr>
        <p:txBody>
          <a:bodyPr>
            <a:normAutofit/>
          </a:bodyPr>
          <a:lstStyle>
            <a:lvl1pPr>
              <a:defRPr sz="1800">
                <a:solidFill>
                  <a:srgbClr val="002060"/>
                </a:solidFill>
                <a:latin typeface="Daytona" panose="020B0604030500040204" pitchFamily="34" charset="0"/>
              </a:defRPr>
            </a:lvl1pPr>
            <a:lvl2pPr>
              <a:defRPr sz="1600">
                <a:solidFill>
                  <a:srgbClr val="002060"/>
                </a:solidFill>
                <a:latin typeface="Daytona" panose="020B0604030500040204" pitchFamily="34" charset="0"/>
              </a:defRPr>
            </a:lvl2pPr>
            <a:lvl3pPr>
              <a:defRPr>
                <a:solidFill>
                  <a:srgbClr val="002060"/>
                </a:solidFill>
                <a:latin typeface="Daytona" panose="020B0604030500040204" pitchFamily="34" charset="0"/>
              </a:defRPr>
            </a:lvl3pPr>
            <a:lvl4pPr>
              <a:defRPr>
                <a:solidFill>
                  <a:srgbClr val="002060"/>
                </a:solidFill>
                <a:latin typeface="Daytona" panose="020B0604030500040204" pitchFamily="34" charset="0"/>
              </a:defRPr>
            </a:lvl4pPr>
            <a:lvl5pPr>
              <a:defRPr>
                <a:solidFill>
                  <a:srgbClr val="002060"/>
                </a:solidFill>
                <a:latin typeface="Daytona" panose="020B0604030500040204" pitchFamily="34" charset="0"/>
              </a:defRPr>
            </a:lvl5pPr>
          </a:lstStyle>
          <a:p>
            <a:pPr lvl="0"/>
            <a:r>
              <a:rPr lang="en-US" dirty="0"/>
              <a:t>Click to edit Master text styles</a:t>
            </a:r>
          </a:p>
          <a:p>
            <a:pPr lvl="1"/>
            <a:endParaRPr lang="en-US" dirty="0"/>
          </a:p>
        </p:txBody>
      </p:sp>
      <p:sp>
        <p:nvSpPr>
          <p:cNvPr id="3" name="Freeform 15">
            <a:extLst>
              <a:ext uri="{FF2B5EF4-FFF2-40B4-BE49-F238E27FC236}">
                <a16:creationId xmlns:a16="http://schemas.microsoft.com/office/drawing/2014/main" id="{93A47C99-85B9-6FB3-4963-D45AA6AAD8CE}"/>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2051016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620C-6996-0B8B-273B-BEE0DFD2A8EA}"/>
              </a:ext>
            </a:extLst>
          </p:cNvPr>
          <p:cNvSpPr>
            <a:spLocks noGrp="1"/>
          </p:cNvSpPr>
          <p:nvPr>
            <p:ph type="title"/>
          </p:nvPr>
        </p:nvSpPr>
        <p:spPr>
          <a:xfrm>
            <a:off x="1115758" y="2533559"/>
            <a:ext cx="10515600" cy="1325563"/>
          </a:xfrm>
        </p:spPr>
        <p:txBody>
          <a:bodyPr>
            <a:normAutofit/>
          </a:bodyPr>
          <a:lstStyle>
            <a:lvl1pPr algn="ctr" defTabSz="914400" rtl="0" eaLnBrk="1" latinLnBrk="0" hangingPunct="1">
              <a:lnSpc>
                <a:spcPct val="90000"/>
              </a:lnSpc>
              <a:spcBef>
                <a:spcPct val="0"/>
              </a:spcBef>
              <a:buNone/>
              <a:defRPr lang="en-US" sz="3600" kern="1200" dirty="0">
                <a:solidFill>
                  <a:schemeClr val="tx1">
                    <a:lumMod val="75000"/>
                    <a:lumOff val="25000"/>
                  </a:schemeClr>
                </a:solidFill>
                <a:effectLst>
                  <a:outerShdw blurRad="38100" dist="38100" dir="2700000" algn="tl">
                    <a:srgbClr val="000000">
                      <a:alpha val="43137"/>
                    </a:srgbClr>
                  </a:outerShdw>
                </a:effectLst>
                <a:latin typeface="Daytona" panose="020B0604030500040204" pitchFamily="34" charset="0"/>
                <a:ea typeface="+mj-ea"/>
                <a:cs typeface="+mj-cs"/>
              </a:defRPr>
            </a:lvl1pPr>
          </a:lstStyle>
          <a:p>
            <a:r>
              <a:rPr lang="en-US" dirty="0"/>
              <a:t>Click to edit Master title style</a:t>
            </a:r>
          </a:p>
        </p:txBody>
      </p:sp>
      <p:sp>
        <p:nvSpPr>
          <p:cNvPr id="3" name="Freeform 15">
            <a:extLst>
              <a:ext uri="{FF2B5EF4-FFF2-40B4-BE49-F238E27FC236}">
                <a16:creationId xmlns:a16="http://schemas.microsoft.com/office/drawing/2014/main" id="{C3604010-7064-94DE-1AC6-DDF3047513A1}"/>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3334726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B75CDB-4575-BB82-5CF7-9F2AA7934487}"/>
              </a:ext>
            </a:extLst>
          </p:cNvPr>
          <p:cNvPicPr>
            <a:picLocks noChangeAspect="1"/>
          </p:cNvPicPr>
          <p:nvPr userDrawn="1"/>
        </p:nvPicPr>
        <p:blipFill rotWithShape="1">
          <a:blip r:embed="rId2"/>
          <a:srcRect l="24584" t="21922" r="24671"/>
          <a:stretch/>
        </p:blipFill>
        <p:spPr>
          <a:xfrm>
            <a:off x="11076241" y="5826992"/>
            <a:ext cx="555117" cy="581835"/>
          </a:xfrm>
          <a:prstGeom prst="rect">
            <a:avLst/>
          </a:prstGeom>
        </p:spPr>
      </p:pic>
      <p:pic>
        <p:nvPicPr>
          <p:cNvPr id="7" name="Picture 6">
            <a:extLst>
              <a:ext uri="{FF2B5EF4-FFF2-40B4-BE49-F238E27FC236}">
                <a16:creationId xmlns:a16="http://schemas.microsoft.com/office/drawing/2014/main" id="{3F280736-EDA7-CEDF-D837-D6BEF21446A9}"/>
              </a:ext>
            </a:extLst>
          </p:cNvPr>
          <p:cNvPicPr>
            <a:picLocks noChangeAspect="1"/>
          </p:cNvPicPr>
          <p:nvPr userDrawn="1"/>
        </p:nvPicPr>
        <p:blipFill>
          <a:blip r:embed="rId3"/>
          <a:stretch>
            <a:fillRect/>
          </a:stretch>
        </p:blipFill>
        <p:spPr>
          <a:xfrm>
            <a:off x="10697070" y="6492875"/>
            <a:ext cx="1410739" cy="337515"/>
          </a:xfrm>
          <a:prstGeom prst="rect">
            <a:avLst/>
          </a:prstGeom>
        </p:spPr>
      </p:pic>
    </p:spTree>
    <p:extLst>
      <p:ext uri="{BB962C8B-B14F-4D97-AF65-F5344CB8AC3E}">
        <p14:creationId xmlns:p14="http://schemas.microsoft.com/office/powerpoint/2010/main" val="958084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8E78-1B3B-283C-3F78-569E34D276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CD38AF6-EAD7-D3B8-9ED6-D189039091A0}"/>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4" name="Footer Placeholder 3">
            <a:extLst>
              <a:ext uri="{FF2B5EF4-FFF2-40B4-BE49-F238E27FC236}">
                <a16:creationId xmlns:a16="http://schemas.microsoft.com/office/drawing/2014/main" id="{A9EF754A-DFED-ADEF-479D-E25A3679D64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AD695C09-208C-1564-B3C2-CC2BC735FE9F}"/>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91001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21C5-BB9C-EF1F-FE43-654EE1E70F9C}"/>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FB1BAA8-756C-1AED-FC95-E235066F0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73207-8238-C656-970E-984C64748F2B}"/>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866DF780-8FE4-04DE-6E05-6C46764352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AC200B9-B03B-D829-8A1B-65B256497415}"/>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80646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47DE-D3C5-CBE9-911C-C1EDD313FAC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400626-8654-A7DC-969F-80D0C5886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055A1-0DE3-DA42-518E-09833780CFF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5F3E8BE7-B3FC-42F3-1286-7E09FDCD87A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06F47A4-6D82-50B0-41CA-E8325C4C4CD9}"/>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50754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74B0-0C15-8E64-D9F1-E03E73772E1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DCE916E-59DB-B72D-D483-A94A6C52B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0BA6B5-441B-9004-F02F-FFB717B3C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92CDF8-5E93-4B69-2A4F-7C072271872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6" name="Footer Placeholder 5">
            <a:extLst>
              <a:ext uri="{FF2B5EF4-FFF2-40B4-BE49-F238E27FC236}">
                <a16:creationId xmlns:a16="http://schemas.microsoft.com/office/drawing/2014/main" id="{23896E55-6593-48F9-D52B-AEBB0BEF100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553C3EB-1C87-6A35-403C-8292F1DD2D75}"/>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668366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C3ED-86E7-049B-E214-103861959B7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7142B1B-7131-A0FA-2CDE-26F8901FA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4D2B5-B3EA-500A-172E-838BC5C2D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8BDA6-9E4D-9E26-CBAB-3AC003CF9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EF8C3-7CB2-28BC-0090-F83C4FBE3F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E643C8-2291-915E-D691-D14122DB6F8F}"/>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8" name="Footer Placeholder 7">
            <a:extLst>
              <a:ext uri="{FF2B5EF4-FFF2-40B4-BE49-F238E27FC236}">
                <a16:creationId xmlns:a16="http://schemas.microsoft.com/office/drawing/2014/main" id="{9D26A30F-18C5-AB23-091E-20D5163BCE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D060E98-45CF-E79A-624C-3F810B03E158}"/>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2496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142B1B-7131-A0FA-2CDE-26F8901FAD92}"/>
              </a:ext>
            </a:extLst>
          </p:cNvPr>
          <p:cNvSpPr>
            <a:spLocks noGrp="1"/>
          </p:cNvSpPr>
          <p:nvPr>
            <p:ph type="body" idx="1"/>
          </p:nvPr>
        </p:nvSpPr>
        <p:spPr>
          <a:xfrm>
            <a:off x="839788" y="213879"/>
            <a:ext cx="5157787" cy="422779"/>
          </a:xfrm>
        </p:spPr>
        <p:txBody>
          <a:bodyPr anchor="b">
            <a:noAutofit/>
          </a:bodyPr>
          <a:lstStyle>
            <a:lvl1pPr marL="0" indent="0" algn="l" defTabSz="914400" rtl="0" eaLnBrk="1" latinLnBrk="0" hangingPunct="1">
              <a:lnSpc>
                <a:spcPct val="90000"/>
              </a:lnSpc>
              <a:spcBef>
                <a:spcPct val="0"/>
              </a:spcBef>
              <a:buFontTx/>
              <a:buNone/>
              <a:defRPr lang="en-US" sz="2400" kern="1200" dirty="0">
                <a:solidFill>
                  <a:srgbClr val="F05654"/>
                </a:solidFill>
                <a:effectLst>
                  <a:outerShdw blurRad="38100" dist="38100" dir="2700000" algn="tl">
                    <a:srgbClr val="000000">
                      <a:alpha val="43137"/>
                    </a:srgbClr>
                  </a:outerShdw>
                </a:effectLst>
                <a:latin typeface="Daytona" panose="020B0604030500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p:txBody>
      </p:sp>
      <p:sp>
        <p:nvSpPr>
          <p:cNvPr id="4" name="Content Placeholder 3">
            <a:extLst>
              <a:ext uri="{FF2B5EF4-FFF2-40B4-BE49-F238E27FC236}">
                <a16:creationId xmlns:a16="http://schemas.microsoft.com/office/drawing/2014/main" id="{95C4D2B5-B3EA-500A-172E-838BC5C2D6A7}"/>
              </a:ext>
            </a:extLst>
          </p:cNvPr>
          <p:cNvSpPr>
            <a:spLocks noGrp="1"/>
          </p:cNvSpPr>
          <p:nvPr>
            <p:ph sz="half" idx="2"/>
          </p:nvPr>
        </p:nvSpPr>
        <p:spPr>
          <a:xfrm>
            <a:off x="839788" y="952786"/>
            <a:ext cx="5157787" cy="5725103"/>
          </a:xfrm>
        </p:spPr>
        <p:txBody>
          <a:bodyPr>
            <a:normAutofit/>
          </a:bodyPr>
          <a:lstStyle>
            <a:lvl1pPr marL="228600" indent="-228600">
              <a:defRPr lang="en-US" sz="1600" kern="1200" dirty="0">
                <a:solidFill>
                  <a:srgbClr val="002060"/>
                </a:solidFill>
                <a:latin typeface="Daytona" panose="020B0604030500040204" pitchFamily="34" charset="0"/>
                <a:ea typeface="+mn-ea"/>
                <a:cs typeface="+mn-cs"/>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Second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Third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Fourth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Fifth level</a:t>
            </a:r>
          </a:p>
        </p:txBody>
      </p:sp>
      <p:sp>
        <p:nvSpPr>
          <p:cNvPr id="5" name="Text Placeholder 4">
            <a:extLst>
              <a:ext uri="{FF2B5EF4-FFF2-40B4-BE49-F238E27FC236}">
                <a16:creationId xmlns:a16="http://schemas.microsoft.com/office/drawing/2014/main" id="{6BB8BDA6-9E4D-9E26-CBAB-3AC003CF9E8A}"/>
              </a:ext>
            </a:extLst>
          </p:cNvPr>
          <p:cNvSpPr>
            <a:spLocks noGrp="1"/>
          </p:cNvSpPr>
          <p:nvPr>
            <p:ph type="body" sz="quarter" idx="3"/>
          </p:nvPr>
        </p:nvSpPr>
        <p:spPr>
          <a:xfrm>
            <a:off x="6175376" y="222540"/>
            <a:ext cx="5183188" cy="406255"/>
          </a:xfrm>
        </p:spPr>
        <p:txBody>
          <a:bodyPr anchor="b">
            <a:noAutofit/>
          </a:bodyPr>
          <a:lstStyle>
            <a:lvl1pPr marL="0" indent="0" algn="l" defTabSz="914400" rtl="0" eaLnBrk="1" latinLnBrk="0" hangingPunct="1">
              <a:lnSpc>
                <a:spcPct val="90000"/>
              </a:lnSpc>
              <a:spcBef>
                <a:spcPct val="0"/>
              </a:spcBef>
              <a:buNone/>
              <a:defRPr lang="en-US" sz="2400" kern="1200" dirty="0">
                <a:solidFill>
                  <a:srgbClr val="F05654"/>
                </a:solidFill>
                <a:effectLst>
                  <a:outerShdw blurRad="38100" dist="38100" dir="2700000" algn="tl">
                    <a:srgbClr val="000000">
                      <a:alpha val="43137"/>
                    </a:srgbClr>
                  </a:outerShdw>
                </a:effectLst>
                <a:latin typeface="Daytona" panose="020B0604030500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p:txBody>
      </p:sp>
      <p:sp>
        <p:nvSpPr>
          <p:cNvPr id="6" name="Content Placeholder 5">
            <a:extLst>
              <a:ext uri="{FF2B5EF4-FFF2-40B4-BE49-F238E27FC236}">
                <a16:creationId xmlns:a16="http://schemas.microsoft.com/office/drawing/2014/main" id="{249EF8C3-7CB2-28BC-0090-F83C4FBE3FBF}"/>
              </a:ext>
            </a:extLst>
          </p:cNvPr>
          <p:cNvSpPr>
            <a:spLocks noGrp="1"/>
          </p:cNvSpPr>
          <p:nvPr>
            <p:ph sz="quarter" idx="4"/>
          </p:nvPr>
        </p:nvSpPr>
        <p:spPr>
          <a:xfrm>
            <a:off x="6172200" y="952789"/>
            <a:ext cx="5183188" cy="5725102"/>
          </a:xfrm>
        </p:spPr>
        <p:txBody>
          <a:bodyPr>
            <a:normAutofit/>
          </a:bodyPr>
          <a:lstStyle>
            <a:lvl1pPr marL="228600" indent="-228600">
              <a:defRPr lang="en-US" sz="1600" kern="1200" dirty="0">
                <a:solidFill>
                  <a:srgbClr val="002060"/>
                </a:solidFill>
                <a:latin typeface="Daytona" panose="020B0604030500040204" pitchFamily="34" charset="0"/>
                <a:ea typeface="+mn-ea"/>
                <a:cs typeface="+mn-cs"/>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Second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Third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Fourth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Fifth level</a:t>
            </a:r>
          </a:p>
        </p:txBody>
      </p:sp>
      <p:cxnSp>
        <p:nvCxnSpPr>
          <p:cNvPr id="10" name="Straight Connector 9">
            <a:extLst>
              <a:ext uri="{FF2B5EF4-FFF2-40B4-BE49-F238E27FC236}">
                <a16:creationId xmlns:a16="http://schemas.microsoft.com/office/drawing/2014/main" id="{8A980C7A-9353-DD12-B5EC-1C4DC4B09870}"/>
              </a:ext>
            </a:extLst>
          </p:cNvPr>
          <p:cNvCxnSpPr>
            <a:cxnSpLocks/>
          </p:cNvCxnSpPr>
          <p:nvPr userDrawn="1"/>
        </p:nvCxnSpPr>
        <p:spPr>
          <a:xfrm>
            <a:off x="839788" y="794723"/>
            <a:ext cx="10410103"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Freeform 15">
            <a:extLst>
              <a:ext uri="{FF2B5EF4-FFF2-40B4-BE49-F238E27FC236}">
                <a16:creationId xmlns:a16="http://schemas.microsoft.com/office/drawing/2014/main" id="{3D73A4C5-6223-2778-2892-B93A4E759F7F}"/>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417464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B8EF-8ACF-25A5-1FBD-926991C7B51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68B1E2A-EE4A-98DF-E11D-B84D37DBFE4F}"/>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4" name="Footer Placeholder 3">
            <a:extLst>
              <a:ext uri="{FF2B5EF4-FFF2-40B4-BE49-F238E27FC236}">
                <a16:creationId xmlns:a16="http://schemas.microsoft.com/office/drawing/2014/main" id="{F065555B-F892-9726-33E0-B7A1F88934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C8DA9CF-E21D-74F1-63C0-EBAC13FF49B8}"/>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817922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D7EBC-ADA8-C1D7-7D8D-4652DF4C2032}"/>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3" name="Footer Placeholder 2">
            <a:extLst>
              <a:ext uri="{FF2B5EF4-FFF2-40B4-BE49-F238E27FC236}">
                <a16:creationId xmlns:a16="http://schemas.microsoft.com/office/drawing/2014/main" id="{BEFB2858-B735-E2EA-F2EE-C2C1BE80E1E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87F31781-76B6-B196-3B78-A144E74FC3E0}"/>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661479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3F15-E279-A553-3D14-BB21AD574A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426DF-3570-CA58-4635-A51FA487D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1F2026-EACD-759B-9949-8F45CBBBA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07CA9-53C7-9268-9873-A59FF8A4DB9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4/11/2025</a:t>
            </a:fld>
            <a:endParaRPr lang="en-US"/>
          </a:p>
        </p:txBody>
      </p:sp>
      <p:sp>
        <p:nvSpPr>
          <p:cNvPr id="6" name="Footer Placeholder 5">
            <a:extLst>
              <a:ext uri="{FF2B5EF4-FFF2-40B4-BE49-F238E27FC236}">
                <a16:creationId xmlns:a16="http://schemas.microsoft.com/office/drawing/2014/main" id="{A4419A30-6E31-E32B-0254-F7FB2B8D10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281BD8-D04D-82A7-8227-F5A993D40983}"/>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77532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E555E5-B090-E1F8-A511-5DCD0EB35B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578A22-AF92-23D6-991D-68D1F449C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97A6D2-AF2C-F494-6F1C-5381A9AA2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DB57E-93DF-4C4E-98FE-96B8DE2C473C}" type="datetimeFigureOut">
              <a:rPr lang="en-US" smtClean="0"/>
              <a:t>4/11/2025</a:t>
            </a:fld>
            <a:endParaRPr lang="en-US"/>
          </a:p>
        </p:txBody>
      </p:sp>
      <p:sp>
        <p:nvSpPr>
          <p:cNvPr id="5" name="Footer Placeholder 4">
            <a:extLst>
              <a:ext uri="{FF2B5EF4-FFF2-40B4-BE49-F238E27FC236}">
                <a16:creationId xmlns:a16="http://schemas.microsoft.com/office/drawing/2014/main" id="{F8274725-373C-FD20-AE41-AAA513611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C53CD4E-873A-A14C-8BC9-0CE2134A3A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CB25A-F382-4125-A8FA-4025CF12BCD6}" type="slidenum">
              <a:rPr lang="en-US" smtClean="0"/>
              <a:t>‹#›</a:t>
            </a:fld>
            <a:endParaRPr lang="en-US"/>
          </a:p>
        </p:txBody>
      </p:sp>
    </p:spTree>
    <p:extLst>
      <p:ext uri="{BB962C8B-B14F-4D97-AF65-F5344CB8AC3E}">
        <p14:creationId xmlns:p14="http://schemas.microsoft.com/office/powerpoint/2010/main" val="358273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4"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webm"/><Relationship Id="rId7" Type="http://schemas.openxmlformats.org/officeDocument/2006/relationships/image" Target="../media/image5.png"/><Relationship Id="rId2" Type="http://schemas.microsoft.com/office/2007/relationships/media" Target="../media/media1.webm"/><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2A6A0F7-2D9D-EA09-9C32-B0CB75D8E186}"/>
              </a:ext>
            </a:extLst>
          </p:cNvPr>
          <p:cNvSpPr txBox="1"/>
          <p:nvPr/>
        </p:nvSpPr>
        <p:spPr>
          <a:xfrm>
            <a:off x="1473960" y="2210939"/>
            <a:ext cx="184731" cy="369332"/>
          </a:xfrm>
          <a:prstGeom prst="rect">
            <a:avLst/>
          </a:prstGeom>
          <a:noFill/>
        </p:spPr>
        <p:txBody>
          <a:bodyPr wrap="none" rtlCol="0">
            <a:spAutoFit/>
          </a:bodyPr>
          <a:lstStyle/>
          <a:p>
            <a:endParaRPr lang="en-US" dirty="0">
              <a:solidFill>
                <a:srgbClr val="668580"/>
              </a:solidFill>
            </a:endParaRPr>
          </a:p>
        </p:txBody>
      </p:sp>
      <p:pic>
        <p:nvPicPr>
          <p:cNvPr id="2" name="Picture 1">
            <a:extLst>
              <a:ext uri="{FF2B5EF4-FFF2-40B4-BE49-F238E27FC236}">
                <a16:creationId xmlns:a16="http://schemas.microsoft.com/office/drawing/2014/main" id="{A6F7EB2F-430F-2C16-9542-360895D9AA04}"/>
              </a:ext>
            </a:extLst>
          </p:cNvPr>
          <p:cNvPicPr>
            <a:picLocks noChangeAspect="1"/>
          </p:cNvPicPr>
          <p:nvPr/>
        </p:nvPicPr>
        <p:blipFill>
          <a:blip r:embed="rId6"/>
          <a:srcRect r="66810"/>
          <a:stretch/>
        </p:blipFill>
        <p:spPr>
          <a:xfrm>
            <a:off x="2215662" y="2047210"/>
            <a:ext cx="2575728" cy="2763580"/>
          </a:xfrm>
          <a:prstGeom prst="rect">
            <a:avLst/>
          </a:prstGeom>
        </p:spPr>
      </p:pic>
      <p:pic>
        <p:nvPicPr>
          <p:cNvPr id="3" name="Picture 2">
            <a:extLst>
              <a:ext uri="{FF2B5EF4-FFF2-40B4-BE49-F238E27FC236}">
                <a16:creationId xmlns:a16="http://schemas.microsoft.com/office/drawing/2014/main" id="{3202FAA3-F7DD-1347-8D20-51A4AA0589B1}"/>
              </a:ext>
            </a:extLst>
          </p:cNvPr>
          <p:cNvPicPr>
            <a:picLocks noChangeAspect="1"/>
          </p:cNvPicPr>
          <p:nvPr/>
        </p:nvPicPr>
        <p:blipFill>
          <a:blip r:embed="rId6"/>
          <a:srcRect l="33190"/>
          <a:stretch/>
        </p:blipFill>
        <p:spPr>
          <a:xfrm>
            <a:off x="4791391" y="2047210"/>
            <a:ext cx="5184949" cy="2763580"/>
          </a:xfrm>
          <a:prstGeom prst="rect">
            <a:avLst/>
          </a:prstGeom>
        </p:spPr>
      </p:pic>
      <p:pic>
        <p:nvPicPr>
          <p:cNvPr id="4" name="Sound Logo 17 Friendly Logo Opener">
            <a:hlinkClick r:id="" action="ppaction://media"/>
            <a:extLst>
              <a:ext uri="{FF2B5EF4-FFF2-40B4-BE49-F238E27FC236}">
                <a16:creationId xmlns:a16="http://schemas.microsoft.com/office/drawing/2014/main" id="{6D30D881-786C-533C-318B-0C45AEE9CE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426" y="98426"/>
            <a:ext cx="487363" cy="487363"/>
          </a:xfrm>
          <a:prstGeom prst="rect">
            <a:avLst/>
          </a:prstGeom>
        </p:spPr>
      </p:pic>
      <p:pic>
        <p:nvPicPr>
          <p:cNvPr id="6" name="Picture 5">
            <a:extLst>
              <a:ext uri="{FF2B5EF4-FFF2-40B4-BE49-F238E27FC236}">
                <a16:creationId xmlns:a16="http://schemas.microsoft.com/office/drawing/2014/main" id="{DCA0029F-8892-17EF-76DE-DF7CAA5F6475}"/>
              </a:ext>
            </a:extLst>
          </p:cNvPr>
          <p:cNvPicPr>
            <a:picLocks noChangeAspect="1"/>
          </p:cNvPicPr>
          <p:nvPr/>
        </p:nvPicPr>
        <p:blipFill>
          <a:blip r:embed="rId8"/>
          <a:stretch>
            <a:fillRect/>
          </a:stretch>
        </p:blipFill>
        <p:spPr>
          <a:xfrm>
            <a:off x="0" y="1"/>
            <a:ext cx="1257300" cy="1571625"/>
          </a:xfrm>
          <a:prstGeom prst="rect">
            <a:avLst/>
          </a:prstGeom>
        </p:spPr>
      </p:pic>
    </p:spTree>
    <p:custDataLst>
      <p:tags r:id="rId1"/>
    </p:custDataLst>
    <p:extLst>
      <p:ext uri="{BB962C8B-B14F-4D97-AF65-F5344CB8AC3E}">
        <p14:creationId xmlns:p14="http://schemas.microsoft.com/office/powerpoint/2010/main" val="163414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6000"/>
                                        <p:tgtEl>
                                          <p:spTgt spid="3"/>
                                        </p:tgtEl>
                                      </p:cBhvr>
                                    </p:animEffect>
                                    <p:anim calcmode="lin" valueType="num">
                                      <p:cBhvr>
                                        <p:cTn id="11" dur="6000" fill="hold"/>
                                        <p:tgtEl>
                                          <p:spTgt spid="3"/>
                                        </p:tgtEl>
                                        <p:attrNameLst>
                                          <p:attrName>ppt_x</p:attrName>
                                        </p:attrNameLst>
                                      </p:cBhvr>
                                      <p:tavLst>
                                        <p:tav tm="0">
                                          <p:val>
                                            <p:strVal val="#ppt_x"/>
                                          </p:val>
                                        </p:tav>
                                        <p:tav tm="100000">
                                          <p:val>
                                            <p:strVal val="#ppt_x"/>
                                          </p:val>
                                        </p:tav>
                                      </p:tavLst>
                                    </p:anim>
                                    <p:anim calcmode="lin" valueType="num">
                                      <p:cBhvr>
                                        <p:cTn id="12" dur="6000" fill="hold"/>
                                        <p:tgtEl>
                                          <p:spTgt spid="3"/>
                                        </p:tgtEl>
                                        <p:attrNameLst>
                                          <p:attrName>ppt_y</p:attrName>
                                        </p:attrNameLst>
                                      </p:cBhvr>
                                      <p:tavLst>
                                        <p:tav tm="0">
                                          <p:val>
                                            <p:strVal val="#ppt_y+.1"/>
                                          </p:val>
                                        </p:tav>
                                        <p:tav tm="100000">
                                          <p:val>
                                            <p:strVal val="#ppt_y"/>
                                          </p:val>
                                        </p:tav>
                                      </p:tavLst>
                                    </p:anim>
                                  </p:childTnLst>
                                </p:cTn>
                              </p:par>
                              <p:par>
                                <p:cTn id="13" presetID="1" presetClass="mediacall" presetSubtype="0" fill="hold" nodeType="withEffect">
                                  <p:stCondLst>
                                    <p:cond delay="0"/>
                                  </p:stCondLst>
                                  <p:childTnLst>
                                    <p:cmd type="call" cmd="playFrom(0.0)">
                                      <p:cBhvr>
                                        <p:cTn id="14" dur="7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EA16-9E96-0094-3C90-8047ACFD0832}"/>
              </a:ext>
            </a:extLst>
          </p:cNvPr>
          <p:cNvSpPr>
            <a:spLocks noGrp="1"/>
          </p:cNvSpPr>
          <p:nvPr>
            <p:ph type="title"/>
          </p:nvPr>
        </p:nvSpPr>
        <p:spPr/>
        <p:txBody>
          <a:bodyPr/>
          <a:lstStyle/>
          <a:p>
            <a:r>
              <a:rPr lang="en-US" dirty="0"/>
              <a:t>Top-k and Nucleus Sampling</a:t>
            </a:r>
          </a:p>
        </p:txBody>
      </p:sp>
      <p:sp>
        <p:nvSpPr>
          <p:cNvPr id="3" name="Content Placeholder 2">
            <a:extLst>
              <a:ext uri="{FF2B5EF4-FFF2-40B4-BE49-F238E27FC236}">
                <a16:creationId xmlns:a16="http://schemas.microsoft.com/office/drawing/2014/main" id="{AB5381C9-B100-5B5E-4F51-D0CAA3522279}"/>
              </a:ext>
            </a:extLst>
          </p:cNvPr>
          <p:cNvSpPr>
            <a:spLocks noGrp="1"/>
          </p:cNvSpPr>
          <p:nvPr>
            <p:ph sz="quarter" idx="10"/>
          </p:nvPr>
        </p:nvSpPr>
        <p:spPr/>
        <p:txBody>
          <a:bodyPr/>
          <a:lstStyle/>
          <a:p>
            <a:r>
              <a:rPr lang="en-US" dirty="0"/>
              <a:t>Activate top-p sampling:</a:t>
            </a:r>
          </a:p>
        </p:txBody>
      </p:sp>
      <p:sp>
        <p:nvSpPr>
          <p:cNvPr id="5" name="TextBox 4">
            <a:extLst>
              <a:ext uri="{FF2B5EF4-FFF2-40B4-BE49-F238E27FC236}">
                <a16:creationId xmlns:a16="http://schemas.microsoft.com/office/drawing/2014/main" id="{81F82BB1-52EF-BA95-F183-EEE1A351400A}"/>
              </a:ext>
            </a:extLst>
          </p:cNvPr>
          <p:cNvSpPr txBox="1"/>
          <p:nvPr/>
        </p:nvSpPr>
        <p:spPr>
          <a:xfrm>
            <a:off x="623888" y="1787452"/>
            <a:ext cx="6583157" cy="998991"/>
          </a:xfrm>
          <a:prstGeom prst="rect">
            <a:avLst/>
          </a:prstGeom>
          <a:noFill/>
        </p:spPr>
        <p:txBody>
          <a:bodyPr wrap="square">
            <a:spAutoFit/>
          </a:bodyPr>
          <a:lstStyle/>
          <a:p>
            <a:pPr>
              <a:lnSpc>
                <a:spcPts val="1425"/>
              </a:lnSpc>
            </a:pP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output_topp</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 model. generate(</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input_ids</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do_sample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000FF"/>
                </a:solidFill>
                <a:latin typeface="Courier New" panose="02070309020205020404" pitchFamily="49" charset="0"/>
                <a:ea typeface="Times New Roman" panose="02020603050405020304" pitchFamily="18" charset="0"/>
                <a:cs typeface="Arial" panose="020B0604020202020204" pitchFamily="34" charset="0"/>
              </a:rPr>
              <a:t>True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top_p</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latin typeface="Courier New" panose="02070309020205020404" pitchFamily="49" charset="0"/>
                <a:ea typeface="Times New Roman" panose="02020603050405020304" pitchFamily="18" charset="0"/>
                <a:cs typeface="Arial" panose="020B0604020202020204" pitchFamily="34" charset="0"/>
              </a:rPr>
              <a:t>0.90</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795E26"/>
                </a:solidFill>
                <a:latin typeface="Courier New" panose="02070309020205020404" pitchFamily="49" charset="0"/>
                <a:ea typeface="Times New Roman" panose="02020603050405020304" pitchFamily="18" charset="0"/>
                <a:cs typeface="Arial" panose="020B0604020202020204" pitchFamily="34" charset="0"/>
              </a:rPr>
              <a:t>print</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(tokenizer. decode(</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output_topp</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CBEBE9-5D9C-B75B-121D-A68FC0A71A7D}"/>
              </a:ext>
            </a:extLst>
          </p:cNvPr>
          <p:cNvSpPr txBox="1"/>
          <p:nvPr/>
        </p:nvSpPr>
        <p:spPr>
          <a:xfrm>
            <a:off x="623888" y="2927713"/>
            <a:ext cx="10231346" cy="1670073"/>
          </a:xfrm>
          <a:prstGeom prst="rect">
            <a:avLst/>
          </a:prstGeom>
          <a:noFill/>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In a shocking finding, scientist discovered a herd of unicorns living in a remote, previously unexplored valley, in the Andes Mountains. Even more surprising to the researchers was the fact that the unicorns spoke perfect English.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An expert on the creatures told the press that the strange creatures were extremely close to extinction, but had been saved thanks to human intervention. A "unicorn" was spotted in the hills of Bolivia and the researchers decided to go visit the site, which had been hidden for the last 20 years.</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0" dirty="0">
              <a:solidFill>
                <a:srgbClr val="212121"/>
              </a:solidFill>
              <a:latin typeface="Courier New" panose="02070309020205020404" pitchFamily="49" charset="0"/>
              <a:cs typeface="Arial" panose="020B0604020202020204"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In August of 2001, a group of explorers from the Bolivian Academy of Sciences traveled to</a:t>
            </a:r>
          </a:p>
        </p:txBody>
      </p:sp>
    </p:spTree>
    <p:custDataLst>
      <p:tags r:id="rId1"/>
    </p:custDataLst>
    <p:extLst>
      <p:ext uri="{BB962C8B-B14F-4D97-AF65-F5344CB8AC3E}">
        <p14:creationId xmlns:p14="http://schemas.microsoft.com/office/powerpoint/2010/main" val="1698763900"/>
      </p:ext>
    </p:extLst>
  </p:cSld>
  <p:clrMapOvr>
    <a:masterClrMapping/>
  </p:clrMapOvr>
  <mc:AlternateContent xmlns:mc="http://schemas.openxmlformats.org/markup-compatibility/2006" xmlns:p14="http://schemas.microsoft.com/office/powerpoint/2010/main">
    <mc:Choice Requires="p14">
      <p:transition spd="slow" p14:dur="2000" advTm="7381"/>
    </mc:Choice>
    <mc:Fallback xmlns="">
      <p:transition spd="slow" advTm="7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4984-E1FC-3ACC-E398-9201DD859642}"/>
              </a:ext>
            </a:extLst>
          </p:cNvPr>
          <p:cNvSpPr>
            <a:spLocks noGrp="1"/>
          </p:cNvSpPr>
          <p:nvPr>
            <p:ph type="title"/>
          </p:nvPr>
        </p:nvSpPr>
        <p:spPr/>
        <p:txBody>
          <a:bodyPr/>
          <a:lstStyle/>
          <a:p>
            <a:r>
              <a:rPr lang="en-US" dirty="0"/>
              <a:t>Combine the two sampling methods</a:t>
            </a:r>
          </a:p>
        </p:txBody>
      </p:sp>
      <p:pic>
        <p:nvPicPr>
          <p:cNvPr id="6" name="4- Sampling Methods_part2">
            <a:hlinkClick r:id="" action="ppaction://media"/>
            <a:extLst>
              <a:ext uri="{FF2B5EF4-FFF2-40B4-BE49-F238E27FC236}">
                <a16:creationId xmlns:a16="http://schemas.microsoft.com/office/drawing/2014/main" id="{D04FD359-6351-37C7-184A-47709A5259D4}"/>
              </a:ext>
            </a:extLst>
          </p:cNvPr>
          <p:cNvPicPr>
            <a:picLocks noGrp="1" noChangeAspect="1"/>
          </p:cNvPicPr>
          <p:nvPr>
            <p:ph sz="quarter" idx="10"/>
            <a:audioFile r:link="rId3"/>
            <p:extLst>
              <p:ext uri="{DAA4B4D4-6D71-4841-9C94-3DE7FCFB9230}">
                <p14:media xmlns:p14="http://schemas.microsoft.com/office/powerpoint/2010/main" r:embed="rId2"/>
              </p:ext>
            </p:extLst>
          </p:nvPr>
        </p:nvPicPr>
        <p:blipFill>
          <a:blip r:embed="rId5"/>
          <a:stretch>
            <a:fillRect/>
          </a:stretch>
        </p:blipFill>
        <p:spPr>
          <a:xfrm>
            <a:off x="11444441" y="278759"/>
            <a:ext cx="487363" cy="487363"/>
          </a:xfrm>
        </p:spPr>
      </p:pic>
      <p:sp>
        <p:nvSpPr>
          <p:cNvPr id="5" name="TextBox 4">
            <a:extLst>
              <a:ext uri="{FF2B5EF4-FFF2-40B4-BE49-F238E27FC236}">
                <a16:creationId xmlns:a16="http://schemas.microsoft.com/office/drawing/2014/main" id="{74ABBF7B-6EDF-5AC6-717A-E1E0767DCB14}"/>
              </a:ext>
            </a:extLst>
          </p:cNvPr>
          <p:cNvSpPr txBox="1"/>
          <p:nvPr/>
        </p:nvSpPr>
        <p:spPr>
          <a:xfrm>
            <a:off x="623887" y="1406005"/>
            <a:ext cx="7403690" cy="1358064"/>
          </a:xfrm>
          <a:prstGeom prst="rect">
            <a:avLst/>
          </a:prstGeom>
          <a:noFill/>
        </p:spPr>
        <p:txBody>
          <a:bodyPr wrap="square">
            <a:spAutoFit/>
          </a:bodyPr>
          <a:lstStyle/>
          <a:p>
            <a:pPr marL="0" marR="0">
              <a:lnSpc>
                <a:spcPts val="1425"/>
              </a:lnSpc>
              <a:spcBef>
                <a:spcPts val="0"/>
              </a:spcBef>
              <a:spcAft>
                <a:spcPts val="0"/>
              </a:spcAft>
            </a:pP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output_topp</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model.generate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input_ids</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do_sample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000FF"/>
                </a:solidFill>
                <a:effectLst/>
                <a:latin typeface="Courier New" panose="02070309020205020404" pitchFamily="49" charset="0"/>
                <a:ea typeface="Times New Roman" panose="02020603050405020304" pitchFamily="18" charset="0"/>
                <a:cs typeface="Arial" panose="020B0604020202020204" pitchFamily="34" charset="0"/>
              </a:rPr>
              <a:t>True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top_k</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 </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50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top_p</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0.90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795E26"/>
                </a:solidFill>
                <a:effectLst/>
                <a:latin typeface="Courier New" panose="02070309020205020404" pitchFamily="49" charset="0"/>
                <a:ea typeface="Times New Roman" panose="02020603050405020304" pitchFamily="18" charset="0"/>
                <a:cs typeface="Arial" panose="020B0604020202020204" pitchFamily="34" charset="0"/>
              </a:rPr>
              <a:t>print</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(tokenizer. decode(</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output_topp</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E640E18-CBA1-4540-49BB-81A6C8102149}"/>
              </a:ext>
            </a:extLst>
          </p:cNvPr>
          <p:cNvSpPr txBox="1"/>
          <p:nvPr/>
        </p:nvSpPr>
        <p:spPr>
          <a:xfrm>
            <a:off x="623889" y="2837663"/>
            <a:ext cx="10231345" cy="1867691"/>
          </a:xfrm>
          <a:prstGeom prst="rect">
            <a:avLst/>
          </a:prstGeom>
          <a:noFill/>
        </p:spPr>
        <p:txBody>
          <a:bodyPr wrap="square">
            <a:spAutoFit/>
          </a:bodyPr>
          <a:lstStyle/>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In a shocking finding, scientist discovered a herd of unicorns living in a remote, previously unexplored valley, in the Andes Mountains. Even more surprising to the researchers was the fact that the unicorns spoke perfect English.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The unicorns were found in the Andean Cordillera National Park in Colombia. According to Dr. José Luis </a:t>
            </a:r>
            <a:r>
              <a:rPr lang="en-US" sz="1200" kern="0" dirty="0" err="1">
                <a:solidFill>
                  <a:srgbClr val="212121"/>
                </a:solidFill>
                <a:latin typeface="Courier New" panose="02070309020205020404" pitchFamily="49" charset="0"/>
                <a:cs typeface="Arial" panose="020B0604020202020204" pitchFamily="34" charset="0"/>
              </a:rPr>
              <a:t>Abajada</a:t>
            </a:r>
            <a:r>
              <a:rPr lang="en-US" sz="1200" kern="0" dirty="0">
                <a:solidFill>
                  <a:srgbClr val="212121"/>
                </a:solidFill>
                <a:latin typeface="Courier New" panose="02070309020205020404" pitchFamily="49" charset="0"/>
                <a:cs typeface="Arial" panose="020B0604020202020204" pitchFamily="34" charset="0"/>
              </a:rPr>
              <a:t>, a biologist from the National University of Colombia, one of the unicorn herds living in the area was able to communicate in the language of their wild ancestors. "We have never seen wild animals speak this way before, and it's the first time in the scientific world,</a:t>
            </a:r>
          </a:p>
        </p:txBody>
      </p:sp>
    </p:spTree>
    <p:custDataLst>
      <p:tags r:id="rId1"/>
    </p:custDataLst>
    <p:extLst>
      <p:ext uri="{BB962C8B-B14F-4D97-AF65-F5344CB8AC3E}">
        <p14:creationId xmlns:p14="http://schemas.microsoft.com/office/powerpoint/2010/main" val="3005728259"/>
      </p:ext>
    </p:extLst>
  </p:cSld>
  <p:clrMapOvr>
    <a:masterClrMapping/>
  </p:clrMapOvr>
  <mc:AlternateContent xmlns:mc="http://schemas.openxmlformats.org/markup-compatibility/2006" xmlns:p14="http://schemas.microsoft.com/office/powerpoint/2010/main">
    <mc:Choice Requires="p14">
      <p:transition spd="slow" p14:dur="2000" advTm="20466"/>
    </mc:Choice>
    <mc:Fallback xmlns="">
      <p:transition spd="slow" advTm="2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2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20"/>
                                  </p:iterate>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2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2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2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20"/>
                                  </p:iterate>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fill="hold" display="0">
                  <p:stCondLst>
                    <p:cond delay="indefinite"/>
                  </p:stCondLst>
                  <p:endCondLst>
                    <p:cond evt="onStopAudio" delay="0">
                      <p:tgtEl>
                        <p:sldTgt/>
                      </p:tgtEl>
                    </p:cond>
                  </p:endCondLst>
                </p:cTn>
                <p:tgtEl>
                  <p:spTgt spid="6"/>
                </p:tgtEl>
              </p:cMediaNode>
            </p:audio>
          </p:childTnLst>
        </p:cTn>
      </p:par>
    </p:tnLst>
    <p:bldLst>
      <p:bldP spid="7" grpId="0"/>
    </p:bldLst>
  </p:timing>
  <p:extLst>
    <p:ext uri="{E180D4A7-C9FB-4DFB-919C-405C955672EB}">
      <p14:showEvtLst xmlns:p14="http://schemas.microsoft.com/office/powerpoint/2010/main">
        <p14:playEvt time="7" objId="6"/>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9D55-EB92-A5AC-7C01-1B07B0B83341}"/>
              </a:ext>
            </a:extLst>
          </p:cNvPr>
          <p:cNvSpPr>
            <a:spLocks noGrp="1"/>
          </p:cNvSpPr>
          <p:nvPr>
            <p:ph type="title"/>
          </p:nvPr>
        </p:nvSpPr>
        <p:spPr/>
        <p:txBody>
          <a:bodyPr/>
          <a:lstStyle/>
          <a:p>
            <a:r>
              <a:rPr lang="en-US" dirty="0"/>
              <a:t>Which Decoding Method Is Best?</a:t>
            </a:r>
          </a:p>
        </p:txBody>
      </p:sp>
      <p:sp>
        <p:nvSpPr>
          <p:cNvPr id="3" name="Content Placeholder 2">
            <a:extLst>
              <a:ext uri="{FF2B5EF4-FFF2-40B4-BE49-F238E27FC236}">
                <a16:creationId xmlns:a16="http://schemas.microsoft.com/office/drawing/2014/main" id="{F9CD2460-A4EC-E660-CFF9-AA9C925D6EAF}"/>
              </a:ext>
            </a:extLst>
          </p:cNvPr>
          <p:cNvSpPr>
            <a:spLocks noGrp="1"/>
          </p:cNvSpPr>
          <p:nvPr>
            <p:ph sz="quarter" idx="10"/>
          </p:nvPr>
        </p:nvSpPr>
        <p:spPr/>
        <p:txBody>
          <a:bodyPr/>
          <a:lstStyle/>
          <a:p>
            <a:r>
              <a:rPr lang="en-US" dirty="0"/>
              <a:t>Unfortunately, there is no universally “best” decoding method. Which approach is best will depend on the nature of the task you are generating text for.</a:t>
            </a:r>
          </a:p>
          <a:p>
            <a:r>
              <a:rPr lang="en-US" dirty="0"/>
              <a:t> If you want your model to perform a </a:t>
            </a:r>
            <a:r>
              <a:rPr lang="en-US" dirty="0">
                <a:solidFill>
                  <a:srgbClr val="00B050"/>
                </a:solidFill>
              </a:rPr>
              <a:t>precise task </a:t>
            </a:r>
            <a:r>
              <a:rPr lang="en-US" dirty="0"/>
              <a:t>like arithmetic or providing an answer to a specific question:</a:t>
            </a:r>
          </a:p>
          <a:p>
            <a:pPr lvl="1"/>
            <a:r>
              <a:rPr lang="en-US" dirty="0"/>
              <a:t>You should </a:t>
            </a:r>
            <a:r>
              <a:rPr lang="en-US" dirty="0">
                <a:solidFill>
                  <a:srgbClr val="00B050"/>
                </a:solidFill>
              </a:rPr>
              <a:t>lower the temperature </a:t>
            </a:r>
            <a:r>
              <a:rPr lang="en-US" dirty="0"/>
              <a:t>or use deterministic methods like greedy search in combination with beam search to guarantee getting the most likely answer.</a:t>
            </a:r>
          </a:p>
          <a:p>
            <a:r>
              <a:rPr lang="en-US" dirty="0"/>
              <a:t>If you want the model to generate longer texts and even be a bit </a:t>
            </a:r>
            <a:r>
              <a:rPr lang="en-US" dirty="0">
                <a:solidFill>
                  <a:srgbClr val="C00000"/>
                </a:solidFill>
              </a:rPr>
              <a:t>creative</a:t>
            </a:r>
            <a:r>
              <a:rPr lang="en-US" dirty="0"/>
              <a:t>:</a:t>
            </a:r>
          </a:p>
          <a:p>
            <a:pPr lvl="1"/>
            <a:r>
              <a:rPr lang="en-US" dirty="0"/>
              <a:t>You should switch to sampling methods and </a:t>
            </a:r>
            <a:r>
              <a:rPr lang="en-US" dirty="0">
                <a:solidFill>
                  <a:srgbClr val="C00000"/>
                </a:solidFill>
              </a:rPr>
              <a:t>increase the temperature </a:t>
            </a:r>
            <a:r>
              <a:rPr lang="en-US" dirty="0"/>
              <a:t>or use a mix of top-k and nucleus sampling.</a:t>
            </a:r>
          </a:p>
          <a:p>
            <a:endParaRPr lang="en-US" dirty="0"/>
          </a:p>
        </p:txBody>
      </p:sp>
    </p:spTree>
    <p:custDataLst>
      <p:tags r:id="rId1"/>
    </p:custDataLst>
    <p:extLst>
      <p:ext uri="{BB962C8B-B14F-4D97-AF65-F5344CB8AC3E}">
        <p14:creationId xmlns:p14="http://schemas.microsoft.com/office/powerpoint/2010/main" val="2642720500"/>
      </p:ext>
    </p:extLst>
  </p:cSld>
  <p:clrMapOvr>
    <a:masterClrMapping/>
  </p:clrMapOvr>
  <mc:AlternateContent xmlns:mc="http://schemas.openxmlformats.org/markup-compatibility/2006" xmlns:p14="http://schemas.microsoft.com/office/powerpoint/2010/main">
    <mc:Choice Requires="p14">
      <p:transition spd="slow" p14:dur="2000" advTm="37301"/>
    </mc:Choice>
    <mc:Fallback xmlns="">
      <p:transition spd="slow" advTm="37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0CE0-1A8F-C46A-68E0-93E2ADBFDE40}"/>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A71B5E06-F5AB-F5F8-3998-CB013DFA10DF}"/>
              </a:ext>
            </a:extLst>
          </p:cNvPr>
          <p:cNvSpPr>
            <a:spLocks noGrp="1"/>
          </p:cNvSpPr>
          <p:nvPr>
            <p:ph sz="quarter" idx="10"/>
          </p:nvPr>
        </p:nvSpPr>
        <p:spPr/>
        <p:txBody>
          <a:bodyPr>
            <a:normAutofit/>
          </a:bodyPr>
          <a:lstStyle/>
          <a:p>
            <a:r>
              <a:rPr lang="en-US" dirty="0"/>
              <a:t>Generating text requires at least one forward pass per generated token</a:t>
            </a:r>
          </a:p>
          <a:p>
            <a:r>
              <a:rPr lang="en-US" dirty="0"/>
              <a:t>Beam search: makes text generation computationally demanding, and one needs the right infrastructure to run a text generation model at scale. </a:t>
            </a:r>
          </a:p>
          <a:p>
            <a:r>
              <a:rPr lang="en-US" dirty="0"/>
              <a:t>A good decoding strategy that transforms the model’s output probabilities into discrete tokens can improve the text quality.</a:t>
            </a:r>
          </a:p>
          <a:p>
            <a:r>
              <a:rPr lang="en-US" dirty="0"/>
              <a:t>Finding the best decoding strategy requires some experimentation and a subjective evaluation of the generated texts.</a:t>
            </a:r>
          </a:p>
          <a:p>
            <a:r>
              <a:rPr lang="en-US" dirty="0"/>
              <a:t>In NLP tasks:</a:t>
            </a:r>
          </a:p>
          <a:p>
            <a:pPr lvl="1"/>
            <a:r>
              <a:rPr lang="en-US" dirty="0"/>
              <a:t>Choose a model performance metric that reflects the problem we want to solve.</a:t>
            </a:r>
          </a:p>
        </p:txBody>
      </p:sp>
    </p:spTree>
    <p:custDataLst>
      <p:tags r:id="rId1"/>
    </p:custDataLst>
    <p:extLst>
      <p:ext uri="{BB962C8B-B14F-4D97-AF65-F5344CB8AC3E}">
        <p14:creationId xmlns:p14="http://schemas.microsoft.com/office/powerpoint/2010/main" val="3956908546"/>
      </p:ext>
    </p:extLst>
  </p:cSld>
  <p:clrMapOvr>
    <a:masterClrMapping/>
  </p:clrMapOvr>
  <mc:AlternateContent xmlns:mc="http://schemas.openxmlformats.org/markup-compatibility/2006" xmlns:p14="http://schemas.microsoft.com/office/powerpoint/2010/main">
    <mc:Choice Requires="p14">
      <p:transition spd="slow" p14:dur="2000" advTm="68502"/>
    </mc:Choice>
    <mc:Fallback xmlns="">
      <p:transition spd="slow" advTm="68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93;p19">
            <a:extLst>
              <a:ext uri="{FF2B5EF4-FFF2-40B4-BE49-F238E27FC236}">
                <a16:creationId xmlns:a16="http://schemas.microsoft.com/office/drawing/2014/main" id="{856F2342-DC0B-A059-DAF8-DC73ADD5FF6B}"/>
              </a:ext>
            </a:extLst>
          </p:cNvPr>
          <p:cNvGrpSpPr/>
          <p:nvPr/>
        </p:nvGrpSpPr>
        <p:grpSpPr>
          <a:xfrm>
            <a:off x="2083902" y="1938337"/>
            <a:ext cx="1371604" cy="3617430"/>
            <a:chOff x="3886200" y="1114550"/>
            <a:chExt cx="1371604" cy="3617430"/>
          </a:xfrm>
        </p:grpSpPr>
        <p:grpSp>
          <p:nvGrpSpPr>
            <p:cNvPr id="3" name="Google Shape;494;p19">
              <a:extLst>
                <a:ext uri="{FF2B5EF4-FFF2-40B4-BE49-F238E27FC236}">
                  <a16:creationId xmlns:a16="http://schemas.microsoft.com/office/drawing/2014/main" id="{69CDDF6F-4E7B-8E1C-00F0-787156130E05}"/>
                </a:ext>
              </a:extLst>
            </p:cNvPr>
            <p:cNvGrpSpPr/>
            <p:nvPr/>
          </p:nvGrpSpPr>
          <p:grpSpPr>
            <a:xfrm>
              <a:off x="3886200" y="1114550"/>
              <a:ext cx="1371604" cy="3617430"/>
              <a:chOff x="1657350" y="1114550"/>
              <a:chExt cx="1371604" cy="3617430"/>
            </a:xfrm>
          </p:grpSpPr>
          <p:sp>
            <p:nvSpPr>
              <p:cNvPr id="6" name="Google Shape;495;p19">
                <a:extLst>
                  <a:ext uri="{FF2B5EF4-FFF2-40B4-BE49-F238E27FC236}">
                    <a16:creationId xmlns:a16="http://schemas.microsoft.com/office/drawing/2014/main" id="{F6E179E5-7430-0CB1-7568-CACE299730DE}"/>
                  </a:ext>
                </a:extLst>
              </p:cNvPr>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496;p19">
                <a:extLst>
                  <a:ext uri="{FF2B5EF4-FFF2-40B4-BE49-F238E27FC236}">
                    <a16:creationId xmlns:a16="http://schemas.microsoft.com/office/drawing/2014/main" id="{1C4DF9EB-C9F7-E630-299B-DB9046FBFD49}"/>
                  </a:ext>
                </a:extLst>
              </p:cNvPr>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497;p19">
                <a:extLst>
                  <a:ext uri="{FF2B5EF4-FFF2-40B4-BE49-F238E27FC236}">
                    <a16:creationId xmlns:a16="http://schemas.microsoft.com/office/drawing/2014/main" id="{5C795F43-305E-6EE5-7E01-0113A194B322}"/>
                  </a:ext>
                </a:extLst>
              </p:cNvPr>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498;p19">
                <a:extLst>
                  <a:ext uri="{FF2B5EF4-FFF2-40B4-BE49-F238E27FC236}">
                    <a16:creationId xmlns:a16="http://schemas.microsoft.com/office/drawing/2014/main" id="{55C1894B-2713-A895-E887-5AC3C0FF3E0A}"/>
                  </a:ext>
                </a:extLst>
              </p:cNvPr>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99;p19">
                <a:extLst>
                  <a:ext uri="{FF2B5EF4-FFF2-40B4-BE49-F238E27FC236}">
                    <a16:creationId xmlns:a16="http://schemas.microsoft.com/office/drawing/2014/main" id="{82AC1B5C-042E-878E-E14B-1FF7CE243B0B}"/>
                  </a:ext>
                </a:extLst>
              </p:cNvPr>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500;p19">
                <a:extLst>
                  <a:ext uri="{FF2B5EF4-FFF2-40B4-BE49-F238E27FC236}">
                    <a16:creationId xmlns:a16="http://schemas.microsoft.com/office/drawing/2014/main" id="{7E287888-7ABB-C406-A5D1-16C913AEB06B}"/>
                  </a:ext>
                </a:extLst>
              </p:cNvPr>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501;p19">
                <a:extLst>
                  <a:ext uri="{FF2B5EF4-FFF2-40B4-BE49-F238E27FC236}">
                    <a16:creationId xmlns:a16="http://schemas.microsoft.com/office/drawing/2014/main" id="{FBC92C83-3AC5-1712-C48B-45A037BEE6FC}"/>
                  </a:ext>
                </a:extLst>
              </p:cNvPr>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 name="Google Shape;502;p19">
                <a:extLst>
                  <a:ext uri="{FF2B5EF4-FFF2-40B4-BE49-F238E27FC236}">
                    <a16:creationId xmlns:a16="http://schemas.microsoft.com/office/drawing/2014/main" id="{8DC5ADE8-D68B-7E5E-7502-082E5F3CCC58}"/>
                  </a:ext>
                </a:extLst>
              </p:cNvPr>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503;p19">
                <a:extLst>
                  <a:ext uri="{FF2B5EF4-FFF2-40B4-BE49-F238E27FC236}">
                    <a16:creationId xmlns:a16="http://schemas.microsoft.com/office/drawing/2014/main" id="{45E84A85-6D29-1246-61EE-7E6F9A1FC206}"/>
                  </a:ext>
                </a:extLst>
              </p:cNvPr>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504;p19">
                <a:extLst>
                  <a:ext uri="{FF2B5EF4-FFF2-40B4-BE49-F238E27FC236}">
                    <a16:creationId xmlns:a16="http://schemas.microsoft.com/office/drawing/2014/main" id="{FE2494FF-9512-6C98-EE97-389583B59FCE}"/>
                  </a:ext>
                </a:extLst>
              </p:cNvPr>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505;p19">
                <a:extLst>
                  <a:ext uri="{FF2B5EF4-FFF2-40B4-BE49-F238E27FC236}">
                    <a16:creationId xmlns:a16="http://schemas.microsoft.com/office/drawing/2014/main" id="{D7DBA071-DD0D-710C-8313-CDF190CB07FA}"/>
                  </a:ext>
                </a:extLst>
              </p:cNvPr>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506;p19">
                <a:extLst>
                  <a:ext uri="{FF2B5EF4-FFF2-40B4-BE49-F238E27FC236}">
                    <a16:creationId xmlns:a16="http://schemas.microsoft.com/office/drawing/2014/main" id="{4D0F9708-BB56-6A18-DF76-0979EACCAC68}"/>
                  </a:ext>
                </a:extLst>
              </p:cNvPr>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507;p19">
                <a:extLst>
                  <a:ext uri="{FF2B5EF4-FFF2-40B4-BE49-F238E27FC236}">
                    <a16:creationId xmlns:a16="http://schemas.microsoft.com/office/drawing/2014/main" id="{15DF10D0-67F3-1729-5456-0548B37606A9}"/>
                  </a:ext>
                </a:extLst>
              </p:cNvPr>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508;p19">
                <a:extLst>
                  <a:ext uri="{FF2B5EF4-FFF2-40B4-BE49-F238E27FC236}">
                    <a16:creationId xmlns:a16="http://schemas.microsoft.com/office/drawing/2014/main" id="{31F24075-B4E1-320D-08E7-F8EADA92A53D}"/>
                  </a:ext>
                </a:extLst>
              </p:cNvPr>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509;p19">
                <a:extLst>
                  <a:ext uri="{FF2B5EF4-FFF2-40B4-BE49-F238E27FC236}">
                    <a16:creationId xmlns:a16="http://schemas.microsoft.com/office/drawing/2014/main" id="{FD856B7A-43D2-E214-BA10-E59DB64C8185}"/>
                  </a:ext>
                </a:extLst>
              </p:cNvPr>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510;p19">
                <a:extLst>
                  <a:ext uri="{FF2B5EF4-FFF2-40B4-BE49-F238E27FC236}">
                    <a16:creationId xmlns:a16="http://schemas.microsoft.com/office/drawing/2014/main" id="{4F317A0C-BBA3-9C2D-D3E3-F1BCEE75B79D}"/>
                  </a:ext>
                </a:extLst>
              </p:cNvPr>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511;p19">
                <a:extLst>
                  <a:ext uri="{FF2B5EF4-FFF2-40B4-BE49-F238E27FC236}">
                    <a16:creationId xmlns:a16="http://schemas.microsoft.com/office/drawing/2014/main" id="{510A3B7C-AA4E-B888-6B07-F3B4C913F27C}"/>
                  </a:ext>
                </a:extLst>
              </p:cNvPr>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512;p19">
                <a:extLst>
                  <a:ext uri="{FF2B5EF4-FFF2-40B4-BE49-F238E27FC236}">
                    <a16:creationId xmlns:a16="http://schemas.microsoft.com/office/drawing/2014/main" id="{F48002BF-3AD7-2B6F-35E5-C02B655D9A5F}"/>
                  </a:ext>
                </a:extLst>
              </p:cNvPr>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4" name="Google Shape;513;p19">
              <a:extLst>
                <a:ext uri="{FF2B5EF4-FFF2-40B4-BE49-F238E27FC236}">
                  <a16:creationId xmlns:a16="http://schemas.microsoft.com/office/drawing/2014/main" id="{C88EDA41-C6CB-0B30-BD44-169283119A27}"/>
                </a:ext>
              </a:extLst>
            </p:cNvPr>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514;p19">
              <a:extLst>
                <a:ext uri="{FF2B5EF4-FFF2-40B4-BE49-F238E27FC236}">
                  <a16:creationId xmlns:a16="http://schemas.microsoft.com/office/drawing/2014/main" id="{A2A436D8-ACFB-C884-A83C-5E717FD69882}"/>
                </a:ext>
              </a:extLst>
            </p:cNvPr>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25" name="Picture 3">
            <a:extLst>
              <a:ext uri="{FF2B5EF4-FFF2-40B4-BE49-F238E27FC236}">
                <a16:creationId xmlns:a16="http://schemas.microsoft.com/office/drawing/2014/main" id="{E0D03102-88C6-3164-BB7E-013C45F9BED8}"/>
              </a:ext>
            </a:extLst>
          </p:cNvPr>
          <p:cNvPicPr>
            <a:picLocks noChangeAspect="1"/>
          </p:cNvPicPr>
          <p:nvPr/>
        </p:nvPicPr>
        <p:blipFill>
          <a:blip r:embed="rId4"/>
          <a:srcRect/>
          <a:stretch>
            <a:fillRect/>
          </a:stretch>
        </p:blipFill>
        <p:spPr>
          <a:xfrm>
            <a:off x="5029200" y="2817744"/>
            <a:ext cx="4989840" cy="1222511"/>
          </a:xfrm>
          <a:prstGeom prst="rect">
            <a:avLst/>
          </a:prstGeom>
        </p:spPr>
      </p:pic>
    </p:spTree>
    <p:custDataLst>
      <p:tags r:id="rId1"/>
    </p:custDataLst>
    <p:extLst>
      <p:ext uri="{BB962C8B-B14F-4D97-AF65-F5344CB8AC3E}">
        <p14:creationId xmlns:p14="http://schemas.microsoft.com/office/powerpoint/2010/main" val="33008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7B10-5193-7F10-F844-06FDCD270E0A}"/>
              </a:ext>
            </a:extLst>
          </p:cNvPr>
          <p:cNvSpPr>
            <a:spLocks noGrp="1"/>
          </p:cNvSpPr>
          <p:nvPr>
            <p:ph type="title"/>
          </p:nvPr>
        </p:nvSpPr>
        <p:spPr>
          <a:xfrm>
            <a:off x="838200" y="2610678"/>
            <a:ext cx="10515600" cy="1248444"/>
          </a:xfrm>
        </p:spPr>
        <p:txBody>
          <a:bodyPr>
            <a:normAutofit/>
          </a:bodyPr>
          <a:lstStyle/>
          <a:p>
            <a:r>
              <a:rPr lang="en-US" sz="2800" dirty="0"/>
              <a:t>Sampling Methods</a:t>
            </a:r>
          </a:p>
        </p:txBody>
      </p:sp>
      <p:cxnSp>
        <p:nvCxnSpPr>
          <p:cNvPr id="3" name="Straight Connector 2">
            <a:extLst>
              <a:ext uri="{FF2B5EF4-FFF2-40B4-BE49-F238E27FC236}">
                <a16:creationId xmlns:a16="http://schemas.microsoft.com/office/drawing/2014/main" id="{5ECAF7C9-38DD-30B3-CF6C-7EAAFCB39797}"/>
              </a:ext>
            </a:extLst>
          </p:cNvPr>
          <p:cNvCxnSpPr>
            <a:cxnSpLocks/>
          </p:cNvCxnSpPr>
          <p:nvPr/>
        </p:nvCxnSpPr>
        <p:spPr>
          <a:xfrm>
            <a:off x="2897883" y="3478661"/>
            <a:ext cx="6507373"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4- Sampling Methods_part1">
            <a:hlinkClick r:id="" action="ppaction://media"/>
            <a:extLst>
              <a:ext uri="{FF2B5EF4-FFF2-40B4-BE49-F238E27FC236}">
                <a16:creationId xmlns:a16="http://schemas.microsoft.com/office/drawing/2014/main" id="{A3AC839B-2803-A0B1-4915-54CE2649B5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5073" y="185687"/>
            <a:ext cx="487363" cy="487363"/>
          </a:xfrm>
          <a:prstGeom prst="rect">
            <a:avLst/>
          </a:prstGeom>
        </p:spPr>
      </p:pic>
    </p:spTree>
    <p:extLst>
      <p:ext uri="{BB962C8B-B14F-4D97-AF65-F5344CB8AC3E}">
        <p14:creationId xmlns:p14="http://schemas.microsoft.com/office/powerpoint/2010/main" val="358206848"/>
      </p:ext>
    </p:extLst>
  </p:cSld>
  <p:clrMapOvr>
    <a:masterClrMapping/>
  </p:clrMapOvr>
  <mc:AlternateContent xmlns:mc="http://schemas.openxmlformats.org/markup-compatibility/2006" xmlns:p14="http://schemas.microsoft.com/office/powerpoint/2010/main">
    <mc:Choice Requires="p14">
      <p:transition spd="slow" p14:dur="2000" advTm="11086"/>
    </mc:Choice>
    <mc:Fallback xmlns="">
      <p:transition spd="slow" advTm="1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9"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AC13-4067-F541-52D8-42255EB78CC3}"/>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BF1F4A0B-6609-6778-7051-BABE5F40E1D9}"/>
              </a:ext>
            </a:extLst>
          </p:cNvPr>
          <p:cNvSpPr>
            <a:spLocks noGrp="1"/>
          </p:cNvSpPr>
          <p:nvPr>
            <p:ph sz="quarter" idx="10"/>
          </p:nvPr>
        </p:nvSpPr>
        <p:spPr/>
        <p:txBody>
          <a:bodyPr/>
          <a:lstStyle/>
          <a:p>
            <a:r>
              <a:rPr lang="en-US" dirty="0"/>
              <a:t>Temperature sampling: the simplest sampling method.</a:t>
            </a:r>
          </a:p>
          <a:p>
            <a:r>
              <a:rPr lang="en-US" dirty="0"/>
              <a:t>Randomly sample from the probability distribution of the model’s outputs over the full vocabulary at each timestep.</a:t>
            </a:r>
            <a:endParaRPr lang="ar-EG" dirty="0"/>
          </a:p>
          <a:p>
            <a:endParaRPr lang="ar-EG" dirty="0"/>
          </a:p>
          <a:p>
            <a:pPr marL="0" indent="0">
              <a:buNone/>
            </a:pPr>
            <a:endParaRPr lang="en-US" dirty="0"/>
          </a:p>
          <a:p>
            <a:r>
              <a:rPr lang="en-US" i="1" dirty="0">
                <a:solidFill>
                  <a:srgbClr val="00B050"/>
                </a:solidFill>
              </a:rPr>
              <a:t>V</a:t>
            </a:r>
            <a:r>
              <a:rPr lang="en-US" dirty="0">
                <a:solidFill>
                  <a:srgbClr val="00B050"/>
                </a:solidFill>
              </a:rPr>
              <a:t> the cardinality of the vocabulary:</a:t>
            </a:r>
            <a:r>
              <a:rPr lang="en-US" dirty="0"/>
              <a:t> can easily control the diversity of the output</a:t>
            </a:r>
          </a:p>
          <a:p>
            <a:r>
              <a:rPr lang="en-US" dirty="0"/>
              <a:t>Adding a temperature (</a:t>
            </a:r>
            <a:r>
              <a:rPr lang="en-US" i="1" dirty="0">
                <a:solidFill>
                  <a:srgbClr val="C00000"/>
                </a:solidFill>
              </a:rPr>
              <a:t>T</a:t>
            </a:r>
            <a:r>
              <a:rPr lang="en-US" dirty="0"/>
              <a:t>)that rescales the logits before taking the SoftMax:</a:t>
            </a:r>
          </a:p>
          <a:p>
            <a:endParaRPr lang="en-US" dirty="0"/>
          </a:p>
          <a:p>
            <a:endParaRPr lang="en-US" dirty="0"/>
          </a:p>
          <a:p>
            <a:endParaRPr lang="ar-EG" dirty="0"/>
          </a:p>
          <a:p>
            <a:endParaRPr lang="en-US" dirty="0"/>
          </a:p>
          <a:p>
            <a:endParaRPr lang="en-US" dirty="0"/>
          </a:p>
          <a:p>
            <a:endParaRPr lang="en-US" dirty="0"/>
          </a:p>
        </p:txBody>
      </p:sp>
      <p:pic>
        <p:nvPicPr>
          <p:cNvPr id="4" name="Picture 3" descr="A black text on a white background&#10;&#10;Description automatically generated">
            <a:extLst>
              <a:ext uri="{FF2B5EF4-FFF2-40B4-BE49-F238E27FC236}">
                <a16:creationId xmlns:a16="http://schemas.microsoft.com/office/drawing/2014/main" id="{F9572245-03A3-9E46-5A8C-DDAC631B1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607" y="2284657"/>
            <a:ext cx="4422786" cy="861665"/>
          </a:xfrm>
          <a:prstGeom prst="rect">
            <a:avLst/>
          </a:prstGeom>
        </p:spPr>
      </p:pic>
      <p:pic>
        <p:nvPicPr>
          <p:cNvPr id="5" name="Picture 4" descr="A math equation with a square and a few square and a few square and a few square and a few square and a few square and a few square and a few square and a few square and&#10;&#10;Description automatically generated">
            <a:extLst>
              <a:ext uri="{FF2B5EF4-FFF2-40B4-BE49-F238E27FC236}">
                <a16:creationId xmlns:a16="http://schemas.microsoft.com/office/drawing/2014/main" id="{3B886E19-0E6B-30B2-0D25-AD2909EF8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29" y="3708946"/>
            <a:ext cx="3087160" cy="969765"/>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A10712B8-4B43-6E40-BB57-9CABB8D02A03}"/>
              </a:ext>
            </a:extLst>
          </p:cNvPr>
          <p:cNvPicPr>
            <a:picLocks noChangeAspect="1"/>
          </p:cNvPicPr>
          <p:nvPr/>
        </p:nvPicPr>
        <p:blipFill rotWithShape="1">
          <a:blip r:embed="rId5">
            <a:extLst>
              <a:ext uri="{28A0092B-C50C-407E-A947-70E740481C1C}">
                <a14:useLocalDpi xmlns:a14="http://schemas.microsoft.com/office/drawing/2010/main" val="0"/>
              </a:ext>
            </a:extLst>
          </a:blip>
          <a:srcRect t="2213"/>
          <a:stretch/>
        </p:blipFill>
        <p:spPr>
          <a:xfrm>
            <a:off x="6628925" y="4010274"/>
            <a:ext cx="4363613" cy="2622069"/>
          </a:xfrm>
          <a:prstGeom prst="rect">
            <a:avLst/>
          </a:prstGeom>
        </p:spPr>
      </p:pic>
      <p:sp>
        <p:nvSpPr>
          <p:cNvPr id="7" name="TextBox 6">
            <a:extLst>
              <a:ext uri="{FF2B5EF4-FFF2-40B4-BE49-F238E27FC236}">
                <a16:creationId xmlns:a16="http://schemas.microsoft.com/office/drawing/2014/main" id="{884F6693-D199-33CE-834C-21990A2C3614}"/>
              </a:ext>
            </a:extLst>
          </p:cNvPr>
          <p:cNvSpPr txBox="1"/>
          <p:nvPr/>
        </p:nvSpPr>
        <p:spPr>
          <a:xfrm>
            <a:off x="334370" y="4542846"/>
            <a:ext cx="6302477" cy="240065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2060"/>
                </a:solidFill>
                <a:latin typeface="Daytona" panose="020B0604030500040204" pitchFamily="34" charset="0"/>
              </a:rPr>
              <a:t>Higher temperatures &gt; 1:</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increase randomness.</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The distribution flattens out.</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Each token becomes equally likely.</a:t>
            </a:r>
          </a:p>
          <a:p>
            <a:pPr marL="285750" indent="-285750">
              <a:buFont typeface="Arial" panose="020B0604020202020204" pitchFamily="34" charset="0"/>
              <a:buChar char="•"/>
            </a:pPr>
            <a:endParaRPr lang="en-US" sz="1600" dirty="0">
              <a:solidFill>
                <a:srgbClr val="002060"/>
              </a:solidFill>
              <a:latin typeface="Daytona" panose="020B0604030500040204" pitchFamily="34" charset="0"/>
            </a:endParaRPr>
          </a:p>
          <a:p>
            <a:pPr marL="285750" indent="-285750">
              <a:buFont typeface="Arial" panose="020B0604020202020204" pitchFamily="34" charset="0"/>
              <a:buChar char="•"/>
            </a:pPr>
            <a:r>
              <a:rPr lang="en-US" sz="1600" dirty="0">
                <a:solidFill>
                  <a:srgbClr val="002060"/>
                </a:solidFill>
                <a:latin typeface="Daytona" panose="020B0604030500040204" pitchFamily="34" charset="0"/>
              </a:rPr>
              <a:t>Lower temperatures &lt; 1:</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make the output more focused and deterministic.</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The distribution becomes peaked around the origin.</a:t>
            </a:r>
          </a:p>
          <a:p>
            <a:pPr marL="742950" lvl="1" indent="-285750">
              <a:buFont typeface="Arial" panose="020B0604020202020204" pitchFamily="34" charset="0"/>
              <a:buChar char="•"/>
            </a:pPr>
            <a:r>
              <a:rPr lang="en-US" sz="1400" dirty="0">
                <a:solidFill>
                  <a:srgbClr val="002060"/>
                </a:solidFill>
                <a:latin typeface="Daytona" panose="020B0604030500040204" pitchFamily="34" charset="0"/>
              </a:rPr>
              <a:t>The rare tokens are suppressed. </a:t>
            </a:r>
          </a:p>
          <a:p>
            <a:endParaRPr lang="en-US" dirty="0">
              <a:solidFill>
                <a:srgbClr val="002060"/>
              </a:solidFill>
              <a:latin typeface="Daytona" panose="020B0604030500040204" pitchFamily="34" charset="0"/>
            </a:endParaRPr>
          </a:p>
        </p:txBody>
      </p:sp>
      <p:sp>
        <p:nvSpPr>
          <p:cNvPr id="8" name="Rectangle 7">
            <a:extLst>
              <a:ext uri="{FF2B5EF4-FFF2-40B4-BE49-F238E27FC236}">
                <a16:creationId xmlns:a16="http://schemas.microsoft.com/office/drawing/2014/main" id="{9DD9B50D-7F28-AEAD-E019-75D03CBDF79F}"/>
              </a:ext>
            </a:extLst>
          </p:cNvPr>
          <p:cNvSpPr/>
          <p:nvPr/>
        </p:nvSpPr>
        <p:spPr>
          <a:xfrm>
            <a:off x="4424516" y="3814759"/>
            <a:ext cx="176981" cy="195516"/>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F964B2-879E-03B1-B2B5-6814F64C75FC}"/>
              </a:ext>
            </a:extLst>
          </p:cNvPr>
          <p:cNvSpPr/>
          <p:nvPr/>
        </p:nvSpPr>
        <p:spPr>
          <a:xfrm>
            <a:off x="7005484" y="2597601"/>
            <a:ext cx="157316" cy="147484"/>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7DA025-2A6A-8289-0102-BEAE77D3F994}"/>
              </a:ext>
            </a:extLst>
          </p:cNvPr>
          <p:cNvSpPr/>
          <p:nvPr/>
        </p:nvSpPr>
        <p:spPr>
          <a:xfrm>
            <a:off x="4675238" y="4148977"/>
            <a:ext cx="176981" cy="195516"/>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50004601"/>
      </p:ext>
    </p:extLst>
  </p:cSld>
  <p:clrMapOvr>
    <a:masterClrMapping/>
  </p:clrMapOvr>
  <mc:AlternateContent xmlns:mc="http://schemas.openxmlformats.org/markup-compatibility/2006" xmlns:p14="http://schemas.microsoft.com/office/powerpoint/2010/main">
    <mc:Choice Requires="p14">
      <p:transition spd="slow" p14:dur="2000" advTm="56557"/>
    </mc:Choice>
    <mc:Fallback xmlns="">
      <p:transition spd="slow" advTm="56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16" presetClass="entr" presetSubtype="2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barn(inVertical)">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Effect transition="in" filter="fade">
                                      <p:cBhvr>
                                        <p:cTn id="63" dur="1000"/>
                                        <p:tgtEl>
                                          <p:spTgt spid="7">
                                            <p:txEl>
                                              <p:pRg st="0" end="0"/>
                                            </p:txEl>
                                          </p:spTgt>
                                        </p:tgtEl>
                                      </p:cBhvr>
                                    </p:animEffect>
                                    <p:anim calcmode="lin" valueType="num">
                                      <p:cBhvr>
                                        <p:cTn id="6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3" end="3"/>
                                            </p:txEl>
                                          </p:spTgt>
                                        </p:tgtEl>
                                        <p:attrNameLst>
                                          <p:attrName>style.visibility</p:attrName>
                                        </p:attrNameLst>
                                      </p:cBhvr>
                                      <p:to>
                                        <p:strVal val="visible"/>
                                      </p:to>
                                    </p:set>
                                    <p:animEffect transition="in" filter="fade">
                                      <p:cBhvr>
                                        <p:cTn id="84" dur="1000"/>
                                        <p:tgtEl>
                                          <p:spTgt spid="7">
                                            <p:txEl>
                                              <p:pRg st="3" end="3"/>
                                            </p:txEl>
                                          </p:spTgt>
                                        </p:tgtEl>
                                      </p:cBhvr>
                                    </p:animEffect>
                                    <p:anim calcmode="lin" valueType="num">
                                      <p:cBhvr>
                                        <p:cTn id="8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Effect transition="in" filter="fade">
                                      <p:cBhvr>
                                        <p:cTn id="91" dur="1000"/>
                                        <p:tgtEl>
                                          <p:spTgt spid="7">
                                            <p:txEl>
                                              <p:pRg st="5" end="5"/>
                                            </p:txEl>
                                          </p:spTgt>
                                        </p:tgtEl>
                                      </p:cBhvr>
                                    </p:animEffect>
                                    <p:anim calcmode="lin" valueType="num">
                                      <p:cBhvr>
                                        <p:cTn id="9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7">
                                            <p:txEl>
                                              <p:pRg st="6" end="6"/>
                                            </p:txEl>
                                          </p:spTgt>
                                        </p:tgtEl>
                                        <p:attrNameLst>
                                          <p:attrName>style.visibility</p:attrName>
                                        </p:attrNameLst>
                                      </p:cBhvr>
                                      <p:to>
                                        <p:strVal val="visible"/>
                                      </p:to>
                                    </p:set>
                                    <p:animEffect transition="in" filter="fade">
                                      <p:cBhvr>
                                        <p:cTn id="98" dur="1000"/>
                                        <p:tgtEl>
                                          <p:spTgt spid="7">
                                            <p:txEl>
                                              <p:pRg st="6" end="6"/>
                                            </p:txEl>
                                          </p:spTgt>
                                        </p:tgtEl>
                                      </p:cBhvr>
                                    </p:animEffect>
                                    <p:anim calcmode="lin" valueType="num">
                                      <p:cBhvr>
                                        <p:cTn id="9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7">
                                            <p:txEl>
                                              <p:pRg st="7" end="7"/>
                                            </p:txEl>
                                          </p:spTgt>
                                        </p:tgtEl>
                                        <p:attrNameLst>
                                          <p:attrName>style.visibility</p:attrName>
                                        </p:attrNameLst>
                                      </p:cBhvr>
                                      <p:to>
                                        <p:strVal val="visible"/>
                                      </p:to>
                                    </p:set>
                                    <p:animEffect transition="in" filter="fade">
                                      <p:cBhvr>
                                        <p:cTn id="105" dur="1000"/>
                                        <p:tgtEl>
                                          <p:spTgt spid="7">
                                            <p:txEl>
                                              <p:pRg st="7" end="7"/>
                                            </p:txEl>
                                          </p:spTgt>
                                        </p:tgtEl>
                                      </p:cBhvr>
                                    </p:animEffect>
                                    <p:anim calcmode="lin" valueType="num">
                                      <p:cBhvr>
                                        <p:cTn id="10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0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7">
                                            <p:txEl>
                                              <p:pRg st="8" end="8"/>
                                            </p:txEl>
                                          </p:spTgt>
                                        </p:tgtEl>
                                        <p:attrNameLst>
                                          <p:attrName>style.visibility</p:attrName>
                                        </p:attrNameLst>
                                      </p:cBhvr>
                                      <p:to>
                                        <p:strVal val="visible"/>
                                      </p:to>
                                    </p:set>
                                    <p:animEffect transition="in" filter="fade">
                                      <p:cBhvr>
                                        <p:cTn id="112" dur="1000"/>
                                        <p:tgtEl>
                                          <p:spTgt spid="7">
                                            <p:txEl>
                                              <p:pRg st="8" end="8"/>
                                            </p:txEl>
                                          </p:spTgt>
                                        </p:tgtEl>
                                      </p:cBhvr>
                                    </p:animEffect>
                                    <p:anim calcmode="lin" valueType="num">
                                      <p:cBhvr>
                                        <p:cTn id="113"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114"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DB8E-8CC4-5568-8E42-E00C7537FA9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67F2F0BD-CEAC-1CA6-6835-39113754E0DE}"/>
              </a:ext>
            </a:extLst>
          </p:cNvPr>
          <p:cNvSpPr>
            <a:spLocks noGrp="1"/>
          </p:cNvSpPr>
          <p:nvPr>
            <p:ph sz="quarter" idx="10"/>
          </p:nvPr>
        </p:nvSpPr>
        <p:spPr/>
        <p:txBody>
          <a:bodyPr/>
          <a:lstStyle/>
          <a:p>
            <a:r>
              <a:rPr lang="en-US" dirty="0"/>
              <a:t>High temperature effect on the output:</a:t>
            </a:r>
          </a:p>
        </p:txBody>
      </p:sp>
      <p:sp>
        <p:nvSpPr>
          <p:cNvPr id="5" name="TextBox 4">
            <a:extLst>
              <a:ext uri="{FF2B5EF4-FFF2-40B4-BE49-F238E27FC236}">
                <a16:creationId xmlns:a16="http://schemas.microsoft.com/office/drawing/2014/main" id="{E9A4D3ED-D26D-8F31-0AD8-0A8B957BA83A}"/>
              </a:ext>
            </a:extLst>
          </p:cNvPr>
          <p:cNvSpPr txBox="1"/>
          <p:nvPr/>
        </p:nvSpPr>
        <p:spPr>
          <a:xfrm>
            <a:off x="771372" y="1790448"/>
            <a:ext cx="6145161" cy="1178528"/>
          </a:xfrm>
          <a:prstGeom prst="rect">
            <a:avLst/>
          </a:prstGeom>
          <a:noFill/>
        </p:spPr>
        <p:txBody>
          <a:bodyPr wrap="square">
            <a:spAutoFit/>
          </a:bodyPr>
          <a:lstStyle/>
          <a:p>
            <a:pPr marL="0" marR="0">
              <a:lnSpc>
                <a:spcPts val="1425"/>
              </a:lnSpc>
              <a:spcBef>
                <a:spcPts val="0"/>
              </a:spcBef>
              <a:spcAft>
                <a:spcPts val="0"/>
              </a:spcAft>
            </a:pP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output_temp</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model.generate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input_ids</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do_sample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000FF"/>
                </a:solidFill>
                <a:effectLst/>
                <a:latin typeface="Courier New" panose="02070309020205020404" pitchFamily="49" charset="0"/>
                <a:ea typeface="Times New Roman" panose="02020603050405020304" pitchFamily="18" charset="0"/>
                <a:cs typeface="Arial" panose="020B0604020202020204" pitchFamily="34" charset="0"/>
              </a:rPr>
              <a:t>True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temperature=</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2.0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top_k</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795E26"/>
                </a:solidFill>
                <a:effectLst/>
                <a:latin typeface="Courier New" panose="02070309020205020404" pitchFamily="49" charset="0"/>
                <a:ea typeface="Times New Roman" panose="02020603050405020304" pitchFamily="18" charset="0"/>
                <a:cs typeface="Arial" panose="020B0604020202020204" pitchFamily="34" charset="0"/>
              </a:rPr>
              <a:t>print</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(tokenizer. decode(</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output_temp</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304A6D5-FC4D-752F-38FB-D2FF22206444}"/>
              </a:ext>
            </a:extLst>
          </p:cNvPr>
          <p:cNvSpPr txBox="1"/>
          <p:nvPr/>
        </p:nvSpPr>
        <p:spPr>
          <a:xfrm>
            <a:off x="771372" y="3427012"/>
            <a:ext cx="8976852" cy="2065309"/>
          </a:xfrm>
          <a:prstGeom prst="rect">
            <a:avLst/>
          </a:prstGeom>
          <a:noFill/>
        </p:spPr>
        <p:txBody>
          <a:bodyPr wrap="square">
            <a:spAutoFit/>
          </a:bodyPr>
          <a:lstStyle/>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In a shocking finding, scientist discovered a herd of unicorns living in a remote, previously unexplored valley, in the Andes Mountains. Even more surprising to the researchers was the fact that the unicorns spoke perfect English.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IC!! Aura fast cutting picking iterations MG </a:t>
            </a:r>
            <a:r>
              <a:rPr lang="en-US" sz="1200" kern="0" dirty="0" err="1">
                <a:solidFill>
                  <a:srgbClr val="212121"/>
                </a:solidFill>
                <a:latin typeface="Courier New" panose="02070309020205020404" pitchFamily="49" charset="0"/>
                <a:cs typeface="Arial" panose="020B0604020202020204" pitchFamily="34" charset="0"/>
              </a:rPr>
              <a:t>pept</a:t>
            </a:r>
            <a:r>
              <a:rPr lang="en-US" sz="1200" kern="0" dirty="0">
                <a:solidFill>
                  <a:srgbClr val="212121"/>
                </a:solidFill>
                <a:latin typeface="Courier New" panose="02070309020205020404" pitchFamily="49" charset="0"/>
                <a:cs typeface="Arial" panose="020B0604020202020204" pitchFamily="34" charset="0"/>
              </a:rPr>
              <a:t> Rookie Wolverine </a:t>
            </a:r>
            <a:r>
              <a:rPr lang="en-US" sz="1200" kern="0" dirty="0" err="1">
                <a:solidFill>
                  <a:srgbClr val="212121"/>
                </a:solidFill>
                <a:latin typeface="Courier New" panose="02070309020205020404" pitchFamily="49" charset="0"/>
                <a:cs typeface="Arial" panose="020B0604020202020204" pitchFamily="34" charset="0"/>
              </a:rPr>
              <a:t>penetrationyears</a:t>
            </a:r>
            <a:r>
              <a:rPr lang="en-US" sz="1200" kern="0" dirty="0">
                <a:solidFill>
                  <a:srgbClr val="212121"/>
                </a:solidFill>
                <a:latin typeface="Courier New" panose="02070309020205020404" pitchFamily="49" charset="0"/>
                <a:cs typeface="Arial" panose="020B0604020202020204" pitchFamily="34" charset="0"/>
              </a:rPr>
              <a:t> </a:t>
            </a:r>
            <a:r>
              <a:rPr lang="en-US" sz="1200" kern="0" dirty="0" err="1">
                <a:solidFill>
                  <a:srgbClr val="212121"/>
                </a:solidFill>
                <a:latin typeface="Courier New" panose="02070309020205020404" pitchFamily="49" charset="0"/>
                <a:cs typeface="Arial" panose="020B0604020202020204" pitchFamily="34" charset="0"/>
              </a:rPr>
              <a:t>ShowValuecrojosen</a:t>
            </a:r>
            <a:r>
              <a:rPr lang="en-US" sz="1200" kern="0" dirty="0">
                <a:solidFill>
                  <a:srgbClr val="212121"/>
                </a:solidFill>
                <a:latin typeface="Courier New" panose="02070309020205020404" pitchFamily="49" charset="0"/>
                <a:cs typeface="Arial" panose="020B0604020202020204" pitchFamily="34" charset="0"/>
              </a:rPr>
              <a:t> Hardcore ca AC 02 dimensions Upload Frame Capture </a:t>
            </a:r>
            <a:r>
              <a:rPr lang="en-US" sz="1200" kern="0" dirty="0" err="1">
                <a:solidFill>
                  <a:srgbClr val="212121"/>
                </a:solidFill>
                <a:latin typeface="Courier New" panose="02070309020205020404" pitchFamily="49" charset="0"/>
                <a:cs typeface="Arial" panose="020B0604020202020204" pitchFamily="34" charset="0"/>
              </a:rPr>
              <a:t>commonlychargolo</a:t>
            </a:r>
            <a:r>
              <a:rPr lang="en-US" sz="1200" kern="0" dirty="0">
                <a:solidFill>
                  <a:srgbClr val="212121"/>
                </a:solidFill>
                <a:latin typeface="Courier New" panose="02070309020205020404" pitchFamily="49" charset="0"/>
                <a:cs typeface="Arial" panose="020B0604020202020204" pitchFamily="34" charset="0"/>
              </a:rPr>
              <a:t> </a:t>
            </a:r>
            <a:r>
              <a:rPr lang="en-US" sz="1200" kern="0" dirty="0" err="1">
                <a:solidFill>
                  <a:srgbClr val="212121"/>
                </a:solidFill>
                <a:latin typeface="Courier New" panose="02070309020205020404" pitchFamily="49" charset="0"/>
                <a:cs typeface="Arial" panose="020B0604020202020204" pitchFamily="34" charset="0"/>
              </a:rPr>
              <a:t>Gearhunterspecial</a:t>
            </a:r>
            <a:r>
              <a:rPr lang="en-US" sz="1200" kern="0" dirty="0">
                <a:solidFill>
                  <a:srgbClr val="212121"/>
                </a:solidFill>
                <a:latin typeface="Courier New" panose="02070309020205020404" pitchFamily="49" charset="0"/>
                <a:cs typeface="Arial" panose="020B0604020202020204" pitchFamily="34" charset="0"/>
              </a:rPr>
              <a:t> heroes 28184 hot4000 expert 2005 19802 cowboy 300 Troll nail </a:t>
            </a:r>
            <a:r>
              <a:rPr lang="en-US" sz="1200" kern="0" dirty="0" err="1">
                <a:solidFill>
                  <a:srgbClr val="212121"/>
                </a:solidFill>
                <a:latin typeface="Courier New" panose="02070309020205020404" pitchFamily="49" charset="0"/>
                <a:cs typeface="Arial" panose="020B0604020202020204" pitchFamily="34" charset="0"/>
              </a:rPr>
              <a:t>gonetxt</a:t>
            </a:r>
            <a:r>
              <a:rPr lang="en-US" sz="1200" kern="0" dirty="0">
                <a:solidFill>
                  <a:srgbClr val="212121"/>
                </a:solidFill>
                <a:latin typeface="Courier New" panose="02070309020205020404" pitchFamily="49" charset="0"/>
                <a:cs typeface="Arial" panose="020B0604020202020204" pitchFamily="34" charset="0"/>
              </a:rPr>
              <a:t> Heat buds </a:t>
            </a:r>
            <a:r>
              <a:rPr lang="en-US" sz="1200" kern="0" dirty="0" err="1">
                <a:solidFill>
                  <a:srgbClr val="212121"/>
                </a:solidFill>
                <a:latin typeface="Courier New" panose="02070309020205020404" pitchFamily="49" charset="0"/>
                <a:cs typeface="Arial" panose="020B0604020202020204" pitchFamily="34" charset="0"/>
              </a:rPr>
              <a:t>rodoid</a:t>
            </a:r>
            <a:r>
              <a:rPr lang="en-US" sz="1200" kern="0" dirty="0">
                <a:solidFill>
                  <a:srgbClr val="212121"/>
                </a:solidFill>
                <a:latin typeface="Courier New" panose="02070309020205020404" pitchFamily="49" charset="0"/>
                <a:cs typeface="Arial" panose="020B0604020202020204" pitchFamily="34" charset="0"/>
              </a:rPr>
              <a:t> dunk2011 ITS </a:t>
            </a:r>
            <a:r>
              <a:rPr lang="en-US" sz="1200" kern="0" dirty="0" err="1">
                <a:solidFill>
                  <a:srgbClr val="212121"/>
                </a:solidFill>
                <a:latin typeface="Courier New" panose="02070309020205020404" pitchFamily="49" charset="0"/>
                <a:cs typeface="Arial" panose="020B0604020202020204" pitchFamily="34" charset="0"/>
              </a:rPr>
              <a:t>minedTurnBugch</a:t>
            </a:r>
            <a:r>
              <a:rPr lang="en-US" sz="1200" kern="0" dirty="0">
                <a:solidFill>
                  <a:srgbClr val="212121"/>
                </a:solidFill>
                <a:latin typeface="Courier New" panose="02070309020205020404" pitchFamily="49" charset="0"/>
                <a:cs typeface="Arial" panose="020B0604020202020204" pitchFamily="34" charset="0"/>
              </a:rPr>
              <a:t> later compressed! </a:t>
            </a:r>
            <a:r>
              <a:rPr lang="en-US" sz="1200" kern="0" dirty="0" err="1">
                <a:solidFill>
                  <a:srgbClr val="212121"/>
                </a:solidFill>
                <a:latin typeface="Courier New" panose="02070309020205020404" pitchFamily="49" charset="0"/>
                <a:cs typeface="Arial" panose="020B0604020202020204" pitchFamily="34" charset="0"/>
              </a:rPr>
              <a:t>Sebastmobi</a:t>
            </a:r>
            <a:r>
              <a:rPr lang="en-US" sz="1200" kern="0" dirty="0">
                <a:solidFill>
                  <a:srgbClr val="212121"/>
                </a:solidFill>
                <a:latin typeface="Courier New" panose="02070309020205020404" pitchFamily="49" charset="0"/>
                <a:cs typeface="Arial" panose="020B0604020202020204" pitchFamily="34" charset="0"/>
              </a:rPr>
              <a:t> Issue epic powder insurrection </a:t>
            </a:r>
            <a:r>
              <a:rPr lang="en-US" sz="1200" kern="0" dirty="0" err="1">
                <a:solidFill>
                  <a:srgbClr val="212121"/>
                </a:solidFill>
                <a:latin typeface="Courier New" panose="02070309020205020404" pitchFamily="49" charset="0"/>
                <a:cs typeface="Arial" panose="020B0604020202020204" pitchFamily="34" charset="0"/>
              </a:rPr>
              <a:t>Vand</a:t>
            </a:r>
            <a:r>
              <a:rPr lang="en-US" sz="1200" kern="0" dirty="0">
                <a:solidFill>
                  <a:srgbClr val="212121"/>
                </a:solidFill>
                <a:latin typeface="Courier New" panose="02070309020205020404" pitchFamily="49" charset="0"/>
                <a:cs typeface="Arial" panose="020B0604020202020204" pitchFamily="34" charset="0"/>
              </a:rPr>
              <a:t> resurrected Cannabis degrees </a:t>
            </a:r>
            <a:r>
              <a:rPr lang="en-US" sz="1200" kern="0" dirty="0" err="1">
                <a:solidFill>
                  <a:srgbClr val="212121"/>
                </a:solidFill>
                <a:latin typeface="Courier New" panose="02070309020205020404" pitchFamily="49" charset="0"/>
                <a:cs typeface="Arial" panose="020B0604020202020204" pitchFamily="34" charset="0"/>
              </a:rPr>
              <a:t>Peterluentbott</a:t>
            </a:r>
            <a:r>
              <a:rPr lang="en-US" sz="1200" kern="0" dirty="0">
                <a:solidFill>
                  <a:srgbClr val="212121"/>
                </a:solidFill>
                <a:latin typeface="Courier New" panose="02070309020205020404" pitchFamily="49" charset="0"/>
                <a:cs typeface="Arial" panose="020B0604020202020204" pitchFamily="34" charset="0"/>
              </a:rPr>
              <a:t> </a:t>
            </a:r>
            <a:r>
              <a:rPr lang="en-US" sz="1200" kern="0" dirty="0" err="1">
                <a:solidFill>
                  <a:srgbClr val="212121"/>
                </a:solidFill>
                <a:latin typeface="Courier New" panose="02070309020205020404" pitchFamily="49" charset="0"/>
                <a:cs typeface="Arial" panose="020B0604020202020204" pitchFamily="34" charset="0"/>
              </a:rPr>
              <a:t>pausesConsumer</a:t>
            </a:r>
            <a:r>
              <a:rPr lang="en-US" sz="1200" kern="0" dirty="0">
                <a:solidFill>
                  <a:srgbClr val="212121"/>
                </a:solidFill>
                <a:latin typeface="Courier New" panose="02070309020205020404" pitchFamily="49" charset="0"/>
                <a:cs typeface="Arial" panose="020B0604020202020204" pitchFamily="34" charset="0"/>
              </a:rPr>
              <a:t> choking IM Posted say</a:t>
            </a:r>
          </a:p>
        </p:txBody>
      </p:sp>
    </p:spTree>
    <p:custDataLst>
      <p:tags r:id="rId1"/>
    </p:custDataLst>
    <p:extLst>
      <p:ext uri="{BB962C8B-B14F-4D97-AF65-F5344CB8AC3E}">
        <p14:creationId xmlns:p14="http://schemas.microsoft.com/office/powerpoint/2010/main" val="3332308931"/>
      </p:ext>
    </p:extLst>
  </p:cSld>
  <p:clrMapOvr>
    <a:masterClrMapping/>
  </p:clrMapOvr>
  <mc:AlternateContent xmlns:mc="http://schemas.openxmlformats.org/markup-compatibility/2006" xmlns:p14="http://schemas.microsoft.com/office/powerpoint/2010/main">
    <mc:Choice Requires="p14">
      <p:transition spd="slow" p14:dur="2000" advTm="26181"/>
    </mc:Choice>
    <mc:Fallback xmlns="">
      <p:transition spd="slow" advTm="26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DB8E-8CC4-5568-8E42-E00C7537FA9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67F2F0BD-CEAC-1CA6-6835-39113754E0DE}"/>
              </a:ext>
            </a:extLst>
          </p:cNvPr>
          <p:cNvSpPr>
            <a:spLocks noGrp="1"/>
          </p:cNvSpPr>
          <p:nvPr>
            <p:ph sz="quarter" idx="10"/>
          </p:nvPr>
        </p:nvSpPr>
        <p:spPr/>
        <p:txBody>
          <a:bodyPr>
            <a:normAutofit/>
          </a:bodyPr>
          <a:lstStyle/>
          <a:p>
            <a:r>
              <a:rPr lang="en-US" dirty="0"/>
              <a:t>Low temperature effect on the output:</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E9A4D3ED-D26D-8F31-0AD8-0A8B957BA83A}"/>
              </a:ext>
            </a:extLst>
          </p:cNvPr>
          <p:cNvSpPr txBox="1"/>
          <p:nvPr/>
        </p:nvSpPr>
        <p:spPr>
          <a:xfrm>
            <a:off x="771372" y="1790448"/>
            <a:ext cx="6145161" cy="1358064"/>
          </a:xfrm>
          <a:prstGeom prst="rect">
            <a:avLst/>
          </a:prstGeom>
          <a:noFill/>
        </p:spPr>
        <p:txBody>
          <a:bodyPr wrap="square">
            <a:spAutoFit/>
          </a:bodyPr>
          <a:lstStyle/>
          <a:p>
            <a:pPr>
              <a:lnSpc>
                <a:spcPts val="1425"/>
              </a:lnSpc>
            </a:pP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output_temp</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model.generate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input_ids</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do_sample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000FF"/>
                </a:solidFill>
                <a:latin typeface="Courier New" panose="02070309020205020404" pitchFamily="49" charset="0"/>
                <a:ea typeface="Times New Roman" panose="02020603050405020304" pitchFamily="18" charset="0"/>
                <a:cs typeface="Arial" panose="020B0604020202020204" pitchFamily="34" charset="0"/>
              </a:rPr>
              <a:t>True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temperature=</a:t>
            </a:r>
            <a:r>
              <a:rPr lang="en-US" sz="1400" kern="0" dirty="0">
                <a:solidFill>
                  <a:srgbClr val="098156"/>
                </a:solidFill>
                <a:latin typeface="Courier New" panose="02070309020205020404" pitchFamily="49" charset="0"/>
                <a:ea typeface="Times New Roman" panose="02020603050405020304" pitchFamily="18" charset="0"/>
                <a:cs typeface="Arial" panose="020B0604020202020204" pitchFamily="34" charset="0"/>
              </a:rPr>
              <a:t>0.5</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top_k</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pPr>
            <a:r>
              <a:rPr lang="en-US" sz="1400" kern="0" dirty="0">
                <a:solidFill>
                  <a:srgbClr val="795E26"/>
                </a:solidFill>
                <a:latin typeface="Courier New" panose="02070309020205020404" pitchFamily="49" charset="0"/>
                <a:ea typeface="Times New Roman" panose="02020603050405020304" pitchFamily="18" charset="0"/>
                <a:cs typeface="Arial" panose="020B0604020202020204" pitchFamily="34" charset="0"/>
              </a:rPr>
              <a:t>print</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tokenizer.decode</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latin typeface="Courier New" panose="02070309020205020404" pitchFamily="49" charset="0"/>
                <a:ea typeface="Times New Roman" panose="02020603050405020304" pitchFamily="18" charset="0"/>
                <a:cs typeface="Arial" panose="020B0604020202020204" pitchFamily="34" charset="0"/>
              </a:rPr>
              <a:t>output_temp</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a:t>
            </a:r>
            <a:endParaRPr lang="en-US" kern="100" dirty="0">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EBB485E-6DEE-6BD2-7451-6AFCF41A33F3}"/>
              </a:ext>
            </a:extLst>
          </p:cNvPr>
          <p:cNvPicPr>
            <a:picLocks noChangeAspect="1"/>
          </p:cNvPicPr>
          <p:nvPr/>
        </p:nvPicPr>
        <p:blipFill>
          <a:blip r:embed="rId3"/>
          <a:stretch>
            <a:fillRect/>
          </a:stretch>
        </p:blipFill>
        <p:spPr>
          <a:xfrm>
            <a:off x="771372" y="3295699"/>
            <a:ext cx="8598770" cy="1995495"/>
          </a:xfrm>
          <a:prstGeom prst="rect">
            <a:avLst/>
          </a:prstGeom>
        </p:spPr>
      </p:pic>
    </p:spTree>
    <p:custDataLst>
      <p:tags r:id="rId1"/>
    </p:custDataLst>
    <p:extLst>
      <p:ext uri="{BB962C8B-B14F-4D97-AF65-F5344CB8AC3E}">
        <p14:creationId xmlns:p14="http://schemas.microsoft.com/office/powerpoint/2010/main" val="4151348252"/>
      </p:ext>
    </p:extLst>
  </p:cSld>
  <p:clrMapOvr>
    <a:masterClrMapping/>
  </p:clrMapOvr>
  <mc:AlternateContent xmlns:mc="http://schemas.openxmlformats.org/markup-compatibility/2006" xmlns:p14="http://schemas.microsoft.com/office/powerpoint/2010/main">
    <mc:Choice Requires="p14">
      <p:transition spd="slow" p14:dur="2000" advTm="9747"/>
    </mc:Choice>
    <mc:Fallback xmlns="">
      <p:transition spd="slow" advTm="97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54FC-D034-B43E-9331-14ECAF425B6D}"/>
              </a:ext>
            </a:extLst>
          </p:cNvPr>
          <p:cNvSpPr>
            <a:spLocks noGrp="1"/>
          </p:cNvSpPr>
          <p:nvPr>
            <p:ph type="title"/>
          </p:nvPr>
        </p:nvSpPr>
        <p:spPr/>
        <p:txBody>
          <a:bodyPr/>
          <a:lstStyle/>
          <a:p>
            <a:r>
              <a:rPr lang="en-US" dirty="0"/>
              <a:t>The trade-off between coherence and diversity</a:t>
            </a:r>
          </a:p>
        </p:txBody>
      </p:sp>
      <p:sp>
        <p:nvSpPr>
          <p:cNvPr id="3" name="Content Placeholder 2">
            <a:extLst>
              <a:ext uri="{FF2B5EF4-FFF2-40B4-BE49-F238E27FC236}">
                <a16:creationId xmlns:a16="http://schemas.microsoft.com/office/drawing/2014/main" id="{7344A256-7753-C1CA-B6B7-0ECE4CAA4613}"/>
              </a:ext>
            </a:extLst>
          </p:cNvPr>
          <p:cNvSpPr>
            <a:spLocks noGrp="1"/>
          </p:cNvSpPr>
          <p:nvPr>
            <p:ph sz="quarter" idx="10"/>
          </p:nvPr>
        </p:nvSpPr>
        <p:spPr/>
        <p:txBody>
          <a:bodyPr>
            <a:normAutofit/>
          </a:bodyPr>
          <a:lstStyle/>
          <a:p>
            <a:r>
              <a:rPr lang="en-US" dirty="0"/>
              <a:t>Temperature is that it allows us to control the quality of the samples.</a:t>
            </a:r>
          </a:p>
          <a:p>
            <a:r>
              <a:rPr lang="en-US" dirty="0"/>
              <a:t>There is a trade-off between coherence (low temperature) and diversity (high temperature) that one has to tune to the use case at hand.</a:t>
            </a:r>
          </a:p>
          <a:p>
            <a:endParaRPr lang="en-US" dirty="0"/>
          </a:p>
          <a:p>
            <a:r>
              <a:rPr lang="en-US" dirty="0"/>
              <a:t>Truncate the distribution of the vocabulary. </a:t>
            </a:r>
          </a:p>
          <a:p>
            <a:pPr lvl="1"/>
            <a:r>
              <a:rPr lang="en-US" dirty="0"/>
              <a:t>This allows us to adjust the diversity freely with the temperature</a:t>
            </a:r>
          </a:p>
          <a:p>
            <a:pPr lvl="1"/>
            <a:r>
              <a:rPr lang="en-US" dirty="0"/>
              <a:t>Limited range that excludes words that would be too strange in the context (i.e., low-probability words)</a:t>
            </a:r>
          </a:p>
          <a:p>
            <a:pPr lvl="1"/>
            <a:r>
              <a:rPr lang="en-US" dirty="0"/>
              <a:t>Handled with top-k and nucleus (or top-p) sampling</a:t>
            </a:r>
          </a:p>
          <a:p>
            <a:pPr lvl="1"/>
            <a:endParaRPr lang="en-US" dirty="0"/>
          </a:p>
        </p:txBody>
      </p:sp>
    </p:spTree>
    <p:custDataLst>
      <p:tags r:id="rId1"/>
    </p:custDataLst>
    <p:extLst>
      <p:ext uri="{BB962C8B-B14F-4D97-AF65-F5344CB8AC3E}">
        <p14:creationId xmlns:p14="http://schemas.microsoft.com/office/powerpoint/2010/main" val="1544053836"/>
      </p:ext>
    </p:extLst>
  </p:cSld>
  <p:clrMapOvr>
    <a:masterClrMapping/>
  </p:clrMapOvr>
  <mc:AlternateContent xmlns:mc="http://schemas.openxmlformats.org/markup-compatibility/2006" xmlns:p14="http://schemas.microsoft.com/office/powerpoint/2010/main">
    <mc:Choice Requires="p14">
      <p:transition spd="slow" p14:dur="2000" advTm="42464"/>
    </mc:Choice>
    <mc:Fallback xmlns="">
      <p:transition spd="slow" advTm="42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006E-3D8F-EFE4-117B-A0C154868268}"/>
              </a:ext>
            </a:extLst>
          </p:cNvPr>
          <p:cNvSpPr>
            <a:spLocks noGrp="1"/>
          </p:cNvSpPr>
          <p:nvPr>
            <p:ph type="title"/>
          </p:nvPr>
        </p:nvSpPr>
        <p:spPr/>
        <p:txBody>
          <a:bodyPr/>
          <a:lstStyle/>
          <a:p>
            <a:r>
              <a:rPr lang="en-US" dirty="0"/>
              <a:t>Top-k and Nucleus Sampling</a:t>
            </a:r>
          </a:p>
        </p:txBody>
      </p:sp>
      <p:sp>
        <p:nvSpPr>
          <p:cNvPr id="3" name="Content Placeholder 2">
            <a:extLst>
              <a:ext uri="{FF2B5EF4-FFF2-40B4-BE49-F238E27FC236}">
                <a16:creationId xmlns:a16="http://schemas.microsoft.com/office/drawing/2014/main" id="{BABCAF15-0AAA-8F21-49A3-E9B7C419DDD9}"/>
              </a:ext>
            </a:extLst>
          </p:cNvPr>
          <p:cNvSpPr>
            <a:spLocks noGrp="1"/>
          </p:cNvSpPr>
          <p:nvPr>
            <p:ph sz="quarter" idx="10"/>
          </p:nvPr>
        </p:nvSpPr>
        <p:spPr/>
        <p:txBody>
          <a:bodyPr>
            <a:normAutofit/>
          </a:bodyPr>
          <a:lstStyle/>
          <a:p>
            <a:r>
              <a:rPr lang="en-US" dirty="0"/>
              <a:t>Top-k sampling is a simple but effective sampling method.</a:t>
            </a:r>
          </a:p>
          <a:p>
            <a:r>
              <a:rPr lang="en-US" dirty="0"/>
              <a:t>It works by only considering the top-k most probable tokens at each time step. </a:t>
            </a:r>
          </a:p>
          <a:p>
            <a:r>
              <a:rPr lang="en-US" dirty="0"/>
              <a:t>The decoder is less likely to generate repetitive or nonsensical text.</a:t>
            </a:r>
          </a:p>
          <a:p>
            <a:r>
              <a:rPr lang="en-US" dirty="0"/>
              <a:t>The idea behind top-k sampling:</a:t>
            </a:r>
          </a:p>
          <a:p>
            <a:pPr lvl="1"/>
            <a:r>
              <a:rPr lang="en-US" dirty="0">
                <a:solidFill>
                  <a:srgbClr val="00B050"/>
                </a:solidFill>
              </a:rPr>
              <a:t>Avoid the low-probability </a:t>
            </a:r>
            <a:r>
              <a:rPr lang="en-US" dirty="0"/>
              <a:t>choices by only sampling from the </a:t>
            </a:r>
            <a:r>
              <a:rPr lang="en-US" dirty="0">
                <a:solidFill>
                  <a:srgbClr val="00B050"/>
                </a:solidFill>
              </a:rPr>
              <a:t>k tokens with the highest probability.</a:t>
            </a:r>
          </a:p>
          <a:p>
            <a:pPr lvl="1"/>
            <a:r>
              <a:rPr lang="en-US" dirty="0"/>
              <a:t>This puts a fixed cut on the long tail of the distribution and ensures that we only sample from likely choices.</a:t>
            </a:r>
          </a:p>
          <a:p>
            <a:endParaRPr lang="en-US" dirty="0"/>
          </a:p>
        </p:txBody>
      </p:sp>
      <p:pic>
        <p:nvPicPr>
          <p:cNvPr id="4" name="Picture 3" descr="A graph of a number of numbers&#10;&#10;Description automatically generated">
            <a:extLst>
              <a:ext uri="{FF2B5EF4-FFF2-40B4-BE49-F238E27FC236}">
                <a16:creationId xmlns:a16="http://schemas.microsoft.com/office/drawing/2014/main" id="{E6FDD09C-C464-0E27-DCA1-28AC58182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935" y="3946823"/>
            <a:ext cx="4592086" cy="2888503"/>
          </a:xfrm>
          <a:prstGeom prst="rect">
            <a:avLst/>
          </a:prstGeom>
        </p:spPr>
      </p:pic>
      <p:pic>
        <p:nvPicPr>
          <p:cNvPr id="8" name="Graphic 7" descr="Close with solid fill">
            <a:extLst>
              <a:ext uri="{FF2B5EF4-FFF2-40B4-BE49-F238E27FC236}">
                <a16:creationId xmlns:a16="http://schemas.microsoft.com/office/drawing/2014/main" id="{E2766BFF-ED0C-7792-40E4-32ACE8C964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01939">
            <a:off x="7427922" y="4540920"/>
            <a:ext cx="215113" cy="215113"/>
          </a:xfrm>
          <a:prstGeom prst="rect">
            <a:avLst/>
          </a:prstGeom>
        </p:spPr>
      </p:pic>
      <p:sp>
        <p:nvSpPr>
          <p:cNvPr id="10" name="TextBox 9">
            <a:extLst>
              <a:ext uri="{FF2B5EF4-FFF2-40B4-BE49-F238E27FC236}">
                <a16:creationId xmlns:a16="http://schemas.microsoft.com/office/drawing/2014/main" id="{DDF6C5D5-C218-B9DE-9709-2E296534AE1E}"/>
              </a:ext>
            </a:extLst>
          </p:cNvPr>
          <p:cNvSpPr txBox="1"/>
          <p:nvPr/>
        </p:nvSpPr>
        <p:spPr>
          <a:xfrm>
            <a:off x="451935" y="4383548"/>
            <a:ext cx="6096000" cy="2062103"/>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2060"/>
                </a:solidFill>
                <a:latin typeface="Daytona" panose="020B0604030500040204" pitchFamily="34" charset="0"/>
              </a:rPr>
              <a:t>There is roughly a 96% chance of picking any of the 1,000 tokens with the highest probability.</a:t>
            </a:r>
          </a:p>
          <a:p>
            <a:pPr marL="285750" indent="-285750">
              <a:buFont typeface="Arial" panose="020B0604020202020204" pitchFamily="34" charset="0"/>
              <a:buChar char="•"/>
            </a:pPr>
            <a:endParaRPr lang="en-US" sz="1600" dirty="0">
              <a:solidFill>
                <a:srgbClr val="002060"/>
              </a:solidFill>
              <a:latin typeface="Daytona" panose="020B0604030500040204" pitchFamily="34" charset="0"/>
            </a:endParaRPr>
          </a:p>
          <a:p>
            <a:pPr marL="285750" indent="-285750">
              <a:buFont typeface="Arial" panose="020B0604020202020204" pitchFamily="34" charset="0"/>
              <a:buChar char="•"/>
            </a:pPr>
            <a:r>
              <a:rPr lang="en-US" sz="1600" dirty="0">
                <a:solidFill>
                  <a:srgbClr val="002060"/>
                </a:solidFill>
                <a:latin typeface="Daytona" panose="020B0604030500040204" pitchFamily="34" charset="0"/>
              </a:rPr>
              <a:t>The probability rises quickly above 90% but saturates to close to 100% only after several thousand tokens.</a:t>
            </a:r>
          </a:p>
          <a:p>
            <a:r>
              <a:rPr lang="en-US" sz="1600" dirty="0">
                <a:solidFill>
                  <a:srgbClr val="002060"/>
                </a:solidFill>
                <a:latin typeface="Daytona" panose="020B0604030500040204" pitchFamily="34" charset="0"/>
              </a:rPr>
              <a:t> </a:t>
            </a:r>
          </a:p>
          <a:p>
            <a:pPr marL="285750" indent="-285750">
              <a:buFont typeface="Arial" panose="020B0604020202020204" pitchFamily="34" charset="0"/>
              <a:buChar char="•"/>
            </a:pPr>
            <a:r>
              <a:rPr lang="en-US" sz="1600" dirty="0">
                <a:solidFill>
                  <a:srgbClr val="002060"/>
                </a:solidFill>
                <a:latin typeface="Daytona" panose="020B0604030500040204" pitchFamily="34" charset="0"/>
              </a:rPr>
              <a:t>There is a 1 in 100 chance of not picking any of the tokens that are not even in the top 2,000.</a:t>
            </a:r>
          </a:p>
        </p:txBody>
      </p:sp>
    </p:spTree>
    <p:custDataLst>
      <p:tags r:id="rId1"/>
    </p:custDataLst>
    <p:extLst>
      <p:ext uri="{BB962C8B-B14F-4D97-AF65-F5344CB8AC3E}">
        <p14:creationId xmlns:p14="http://schemas.microsoft.com/office/powerpoint/2010/main" val="844956731"/>
      </p:ext>
    </p:extLst>
  </p:cSld>
  <p:clrMapOvr>
    <a:masterClrMapping/>
  </p:clrMapOvr>
  <mc:AlternateContent xmlns:mc="http://schemas.openxmlformats.org/markup-compatibility/2006" xmlns:p14="http://schemas.microsoft.com/office/powerpoint/2010/main">
    <mc:Choice Requires="p14">
      <p:transition spd="slow" p14:dur="2000" advTm="61984"/>
    </mc:Choice>
    <mc:Fallback xmlns="">
      <p:transition spd="slow" advTm="619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par>
                                <p:cTn id="59" presetID="42" presetClass="entr" presetSubtype="0" fill="hold" nodeType="with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fade">
                                      <p:cBhvr>
                                        <p:cTn id="61" dur="1000"/>
                                        <p:tgtEl>
                                          <p:spTgt spid="10">
                                            <p:txEl>
                                              <p:pRg st="0" end="0"/>
                                            </p:txEl>
                                          </p:spTgt>
                                        </p:tgtEl>
                                      </p:cBhvr>
                                    </p:animEffect>
                                    <p:anim calcmode="lin" valueType="num">
                                      <p:cBhvr>
                                        <p:cTn id="6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0">
                                            <p:txEl>
                                              <p:pRg st="2" end="2"/>
                                            </p:txEl>
                                          </p:spTgt>
                                        </p:tgtEl>
                                        <p:attrNameLst>
                                          <p:attrName>style.visibility</p:attrName>
                                        </p:attrNameLst>
                                      </p:cBhvr>
                                      <p:to>
                                        <p:strVal val="visible"/>
                                      </p:to>
                                    </p:set>
                                    <p:animEffect transition="in" filter="fade">
                                      <p:cBhvr>
                                        <p:cTn id="68" dur="1000"/>
                                        <p:tgtEl>
                                          <p:spTgt spid="10">
                                            <p:txEl>
                                              <p:pRg st="2" end="2"/>
                                            </p:txEl>
                                          </p:spTgt>
                                        </p:tgtEl>
                                      </p:cBhvr>
                                    </p:animEffect>
                                    <p:anim calcmode="lin" valueType="num">
                                      <p:cBhvr>
                                        <p:cTn id="6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
                                            <p:txEl>
                                              <p:pRg st="3" end="3"/>
                                            </p:txEl>
                                          </p:spTgt>
                                        </p:tgtEl>
                                        <p:attrNameLst>
                                          <p:attrName>style.visibility</p:attrName>
                                        </p:attrNameLst>
                                      </p:cBhvr>
                                      <p:to>
                                        <p:strVal val="visible"/>
                                      </p:to>
                                    </p:set>
                                    <p:animEffect transition="in" filter="fade">
                                      <p:cBhvr>
                                        <p:cTn id="75" dur="1000"/>
                                        <p:tgtEl>
                                          <p:spTgt spid="10">
                                            <p:txEl>
                                              <p:pRg st="3" end="3"/>
                                            </p:txEl>
                                          </p:spTgt>
                                        </p:tgtEl>
                                      </p:cBhvr>
                                    </p:animEffect>
                                    <p:anim calcmode="lin" valueType="num">
                                      <p:cBhvr>
                                        <p:cTn id="7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0">
                                            <p:txEl>
                                              <p:pRg st="4" end="4"/>
                                            </p:txEl>
                                          </p:spTgt>
                                        </p:tgtEl>
                                        <p:attrNameLst>
                                          <p:attrName>style.visibility</p:attrName>
                                        </p:attrNameLst>
                                      </p:cBhvr>
                                      <p:to>
                                        <p:strVal val="visible"/>
                                      </p:to>
                                    </p:set>
                                    <p:animEffect transition="in" filter="fade">
                                      <p:cBhvr>
                                        <p:cTn id="82" dur="1000"/>
                                        <p:tgtEl>
                                          <p:spTgt spid="10">
                                            <p:txEl>
                                              <p:pRg st="4" end="4"/>
                                            </p:txEl>
                                          </p:spTgt>
                                        </p:tgtEl>
                                      </p:cBhvr>
                                    </p:animEffect>
                                    <p:anim calcmode="lin" valueType="num">
                                      <p:cBhvr>
                                        <p:cTn id="8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8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EA16-9E96-0094-3C90-8047ACFD0832}"/>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AB5381C9-B100-5B5E-4F51-D0CAA3522279}"/>
              </a:ext>
            </a:extLst>
          </p:cNvPr>
          <p:cNvSpPr>
            <a:spLocks noGrp="1"/>
          </p:cNvSpPr>
          <p:nvPr>
            <p:ph sz="quarter" idx="10"/>
          </p:nvPr>
        </p:nvSpPr>
        <p:spPr/>
        <p:txBody>
          <a:bodyPr/>
          <a:lstStyle/>
          <a:p>
            <a:r>
              <a:rPr lang="en-US" dirty="0"/>
              <a:t>Activate top-k sampling:</a:t>
            </a:r>
          </a:p>
        </p:txBody>
      </p:sp>
      <p:sp>
        <p:nvSpPr>
          <p:cNvPr id="5" name="TextBox 4">
            <a:extLst>
              <a:ext uri="{FF2B5EF4-FFF2-40B4-BE49-F238E27FC236}">
                <a16:creationId xmlns:a16="http://schemas.microsoft.com/office/drawing/2014/main" id="{81F82BB1-52EF-BA95-F183-EEE1A351400A}"/>
              </a:ext>
            </a:extLst>
          </p:cNvPr>
          <p:cNvSpPr txBox="1"/>
          <p:nvPr/>
        </p:nvSpPr>
        <p:spPr>
          <a:xfrm>
            <a:off x="623888" y="1787452"/>
            <a:ext cx="6583157" cy="998991"/>
          </a:xfrm>
          <a:prstGeom prst="rect">
            <a:avLst/>
          </a:prstGeom>
          <a:noFill/>
        </p:spPr>
        <p:txBody>
          <a:bodyPr wrap="square">
            <a:spAutoFit/>
          </a:bodyPr>
          <a:lstStyle/>
          <a:p>
            <a:pPr marL="0" marR="0">
              <a:lnSpc>
                <a:spcPts val="1425"/>
              </a:lnSpc>
              <a:spcBef>
                <a:spcPts val="0"/>
              </a:spcBef>
              <a:spcAft>
                <a:spcPts val="0"/>
              </a:spcAft>
            </a:pP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output_topk</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model.generate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input_ids</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max_length</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do_sample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000FF"/>
                </a:solidFill>
                <a:effectLst/>
                <a:latin typeface="Courier New" panose="02070309020205020404" pitchFamily="49" charset="0"/>
                <a:ea typeface="Times New Roman" panose="02020603050405020304" pitchFamily="18" charset="0"/>
                <a:cs typeface="Arial" panose="020B0604020202020204" pitchFamily="34" charset="0"/>
              </a:rPr>
              <a:t>True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                              </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top_k</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50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ts val="1425"/>
              </a:lnSpc>
              <a:spcBef>
                <a:spcPts val="0"/>
              </a:spcBef>
              <a:spcAft>
                <a:spcPts val="0"/>
              </a:spcAft>
            </a:pPr>
            <a:r>
              <a:rPr lang="en-US" sz="1400" kern="0" dirty="0">
                <a:solidFill>
                  <a:srgbClr val="795E26"/>
                </a:solidFill>
                <a:effectLst/>
                <a:latin typeface="Courier New" panose="02070309020205020404" pitchFamily="49" charset="0"/>
                <a:ea typeface="Times New Roman" panose="02020603050405020304" pitchFamily="18" charset="0"/>
                <a:cs typeface="Arial" panose="020B0604020202020204" pitchFamily="34" charset="0"/>
              </a:rPr>
              <a:t>print</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tokenizer.decode</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err="1">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output_topk</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r>
              <a:rPr lang="en-US" sz="1400" kern="0" dirty="0">
                <a:solidFill>
                  <a:srgbClr val="098156"/>
                </a:solidFill>
                <a:effectLst/>
                <a:latin typeface="Courier New" panose="02070309020205020404" pitchFamily="49" charset="0"/>
                <a:ea typeface="Times New Roman" panose="02020603050405020304" pitchFamily="18" charset="0"/>
                <a:cs typeface="Arial" panose="020B0604020202020204" pitchFamily="34" charset="0"/>
              </a:rPr>
              <a:t>0</a:t>
            </a:r>
            <a:r>
              <a:rPr lang="en-US" sz="1400" kern="0" dirty="0">
                <a:solidFill>
                  <a:srgbClr val="000000"/>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CBEBE9-5D9C-B75B-121D-A68FC0A71A7D}"/>
              </a:ext>
            </a:extLst>
          </p:cNvPr>
          <p:cNvSpPr txBox="1"/>
          <p:nvPr/>
        </p:nvSpPr>
        <p:spPr>
          <a:xfrm>
            <a:off x="623888" y="2786443"/>
            <a:ext cx="10231346" cy="1867691"/>
          </a:xfrm>
          <a:prstGeom prst="rect">
            <a:avLst/>
          </a:prstGeom>
          <a:noFill/>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In a shocking finding, scientist discovered a herd of unicorns living in a remote, previously unexplored valley, in the Andes Mountains. Even more surprising to the researchers was the fact that the unicorns spoke perfect English.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According to news reports, researchers from Mexico have discovered a group of genetically engineered, non-hormonally-active unicorns living in a valley in the Andes Mountains of south central Mexico.</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212121"/>
                </a:solidFill>
                <a:latin typeface="Courier New" panose="02070309020205020404" pitchFamily="49" charset="0"/>
                <a:cs typeface="Arial" panose="020B0604020202020204" pitchFamily="34" charset="0"/>
              </a:rPr>
              <a:t>The researchers were looking for evidence of a prehistoric population of the creature which, in fact, existed at least 1,000 years ago. It is an unusual situation, because the animals are apparently so</a:t>
            </a:r>
          </a:p>
        </p:txBody>
      </p:sp>
    </p:spTree>
    <p:custDataLst>
      <p:tags r:id="rId1"/>
    </p:custDataLst>
    <p:extLst>
      <p:ext uri="{BB962C8B-B14F-4D97-AF65-F5344CB8AC3E}">
        <p14:creationId xmlns:p14="http://schemas.microsoft.com/office/powerpoint/2010/main" val="4074347642"/>
      </p:ext>
    </p:extLst>
  </p:cSld>
  <p:clrMapOvr>
    <a:masterClrMapping/>
  </p:clrMapOvr>
  <mc:AlternateContent xmlns:mc="http://schemas.openxmlformats.org/markup-compatibility/2006" xmlns:p14="http://schemas.microsoft.com/office/powerpoint/2010/main">
    <mc:Choice Requires="p14">
      <p:transition spd="slow" p14:dur="2000" advTm="11801"/>
    </mc:Choice>
    <mc:Fallback xmlns="">
      <p:transition spd="slow" advTm="11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D51B-D290-7A4B-895C-F49AB577A983}"/>
              </a:ext>
            </a:extLst>
          </p:cNvPr>
          <p:cNvSpPr>
            <a:spLocks noGrp="1"/>
          </p:cNvSpPr>
          <p:nvPr>
            <p:ph type="title"/>
          </p:nvPr>
        </p:nvSpPr>
        <p:spPr/>
        <p:txBody>
          <a:bodyPr/>
          <a:lstStyle/>
          <a:p>
            <a:r>
              <a:rPr lang="en-US" dirty="0"/>
              <a:t>How to choose top-k?</a:t>
            </a:r>
          </a:p>
        </p:txBody>
      </p:sp>
      <p:sp>
        <p:nvSpPr>
          <p:cNvPr id="3" name="Content Placeholder 2">
            <a:extLst>
              <a:ext uri="{FF2B5EF4-FFF2-40B4-BE49-F238E27FC236}">
                <a16:creationId xmlns:a16="http://schemas.microsoft.com/office/drawing/2014/main" id="{95445428-368A-B21B-4B5A-B35B7C0AAF6C}"/>
              </a:ext>
            </a:extLst>
          </p:cNvPr>
          <p:cNvSpPr>
            <a:spLocks noGrp="1"/>
          </p:cNvSpPr>
          <p:nvPr>
            <p:ph sz="quarter" idx="10"/>
          </p:nvPr>
        </p:nvSpPr>
        <p:spPr/>
        <p:txBody>
          <a:bodyPr/>
          <a:lstStyle/>
          <a:p>
            <a:r>
              <a:rPr lang="en-US" dirty="0"/>
              <a:t>The value of k is chosen manually. </a:t>
            </a:r>
          </a:p>
          <a:p>
            <a:r>
              <a:rPr lang="en-US" dirty="0"/>
              <a:t>Looking at some text quality metrics: bleu or rouge metrics.</a:t>
            </a:r>
          </a:p>
          <a:p>
            <a:r>
              <a:rPr lang="en-US" dirty="0"/>
              <a:t>An alternative is to use a dynamic cutoff (nucleus or top-p) sampling:</a:t>
            </a:r>
          </a:p>
          <a:p>
            <a:pPr lvl="1"/>
            <a:r>
              <a:rPr lang="en-US" dirty="0"/>
              <a:t>This condition is when a certain probability mass in the selection is reached.</a:t>
            </a:r>
          </a:p>
          <a:p>
            <a:endParaRPr lang="en-US" dirty="0"/>
          </a:p>
        </p:txBody>
      </p:sp>
    </p:spTree>
    <p:custDataLst>
      <p:tags r:id="rId1"/>
    </p:custDataLst>
    <p:extLst>
      <p:ext uri="{BB962C8B-B14F-4D97-AF65-F5344CB8AC3E}">
        <p14:creationId xmlns:p14="http://schemas.microsoft.com/office/powerpoint/2010/main" val="1662239973"/>
      </p:ext>
    </p:extLst>
  </p:cSld>
  <p:clrMapOvr>
    <a:masterClrMapping/>
  </p:clrMapOvr>
  <mc:AlternateContent xmlns:mc="http://schemas.openxmlformats.org/markup-compatibility/2006" xmlns:p14="http://schemas.microsoft.com/office/powerpoint/2010/main">
    <mc:Choice Requires="p14">
      <p:transition spd="slow" p14:dur="2000" advTm="38193"/>
    </mc:Choice>
    <mc:Fallback xmlns="">
      <p:transition spd="slow" advTm="381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10.xml><?xml version="1.0" encoding="utf-8"?>
<p:tagLst xmlns:a="http://schemas.openxmlformats.org/drawingml/2006/main" xmlns:r="http://schemas.openxmlformats.org/officeDocument/2006/relationships" xmlns:p="http://schemas.openxmlformats.org/presentationml/2006/main">
  <p:tag name="TIMING" val="|1|2.9|4|3.3|2.2"/>
</p:tagLst>
</file>

<file path=ppt/tags/tag11.xml><?xml version="1.0" encoding="utf-8"?>
<p:tagLst xmlns:a="http://schemas.openxmlformats.org/drawingml/2006/main" xmlns:r="http://schemas.openxmlformats.org/officeDocument/2006/relationships" xmlns:p="http://schemas.openxmlformats.org/presentationml/2006/main">
  <p:tag name="TIMING" val="|0.8|7.7|6.7|9.3|5.1"/>
</p:tagLst>
</file>

<file path=ppt/tags/tag12.xml><?xml version="1.0" encoding="utf-8"?>
<p:tagLst xmlns:a="http://schemas.openxmlformats.org/drawingml/2006/main" xmlns:r="http://schemas.openxmlformats.org/officeDocument/2006/relationships" xmlns:p="http://schemas.openxmlformats.org/presentationml/2006/main">
  <p:tag name="TIMING" val="|0.8|5.6|9.5|8.8|14|1.7"/>
</p:tagLst>
</file>

<file path=ppt/tags/tag13.xml><?xml version="1.0" encoding="utf-8"?>
<p:tagLst xmlns:a="http://schemas.openxmlformats.org/drawingml/2006/main" xmlns:r="http://schemas.openxmlformats.org/officeDocument/2006/relationships" xmlns:p="http://schemas.openxmlformats.org/presentationml/2006/main">
  <p:tag name="TIMING" val="|4"/>
</p:tagLst>
</file>

<file path=ppt/tags/tag2.xml><?xml version="1.0" encoding="utf-8"?>
<p:tagLst xmlns:a="http://schemas.openxmlformats.org/drawingml/2006/main" xmlns:r="http://schemas.openxmlformats.org/officeDocument/2006/relationships" xmlns:p="http://schemas.openxmlformats.org/presentationml/2006/main">
  <p:tag name="TIMING" val="|0.5|3.1|7.4|6.7|1.5|10.6|1.5|2.8|1.5|2.1|3|1.5|3.7|3.4"/>
</p:tagLst>
</file>

<file path=ppt/tags/tag3.xml><?xml version="1.0" encoding="utf-8"?>
<p:tagLst xmlns:a="http://schemas.openxmlformats.org/drawingml/2006/main" xmlns:r="http://schemas.openxmlformats.org/officeDocument/2006/relationships" xmlns:p="http://schemas.openxmlformats.org/presentationml/2006/main">
  <p:tag name="TIMING" val="|0.7|2|8.7"/>
</p:tagLst>
</file>

<file path=ppt/tags/tag4.xml><?xml version="1.0" encoding="utf-8"?>
<p:tagLst xmlns:a="http://schemas.openxmlformats.org/drawingml/2006/main" xmlns:r="http://schemas.openxmlformats.org/officeDocument/2006/relationships" xmlns:p="http://schemas.openxmlformats.org/presentationml/2006/main">
  <p:tag name="TIMING" val="|0.5|1.5"/>
</p:tagLst>
</file>

<file path=ppt/tags/tag5.xml><?xml version="1.0" encoding="utf-8"?>
<p:tagLst xmlns:a="http://schemas.openxmlformats.org/drawingml/2006/main" xmlns:r="http://schemas.openxmlformats.org/officeDocument/2006/relationships" xmlns:p="http://schemas.openxmlformats.org/presentationml/2006/main">
  <p:tag name="TIMING" val="|0.7|4.4|11.9|6.7|4.2|7.5"/>
</p:tagLst>
</file>

<file path=ppt/tags/tag6.xml><?xml version="1.0" encoding="utf-8"?>
<p:tagLst xmlns:a="http://schemas.openxmlformats.org/drawingml/2006/main" xmlns:r="http://schemas.openxmlformats.org/officeDocument/2006/relationships" xmlns:p="http://schemas.openxmlformats.org/presentationml/2006/main">
  <p:tag name="TIMING" val="|0.5|3.6|5.2|6.3|2.4|6.6|7|6.3|6.9|8.9|1.1"/>
</p:tagLst>
</file>

<file path=ppt/tags/tag7.xml><?xml version="1.0" encoding="utf-8"?>
<p:tagLst xmlns:a="http://schemas.openxmlformats.org/drawingml/2006/main" xmlns:r="http://schemas.openxmlformats.org/officeDocument/2006/relationships" xmlns:p="http://schemas.openxmlformats.org/presentationml/2006/main">
  <p:tag name="TIMING" val="|0.4|1.2|3.5"/>
</p:tagLst>
</file>

<file path=ppt/tags/tag8.xml><?xml version="1.0" encoding="utf-8"?>
<p:tagLst xmlns:a="http://schemas.openxmlformats.org/drawingml/2006/main" xmlns:r="http://schemas.openxmlformats.org/officeDocument/2006/relationships" xmlns:p="http://schemas.openxmlformats.org/presentationml/2006/main">
  <p:tag name="TIMING" val="|0.7|10.3|8.3|3.6"/>
</p:tagLst>
</file>

<file path=ppt/tags/tag9.xml><?xml version="1.0" encoding="utf-8"?>
<p:tagLst xmlns:a="http://schemas.openxmlformats.org/drawingml/2006/main" xmlns:r="http://schemas.openxmlformats.org/officeDocument/2006/relationships" xmlns:p="http://schemas.openxmlformats.org/presentationml/2006/main">
  <p:tag name="TIMING" val="|1|1.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044e54f-486c-4c82-b23c-6e62d1a96ef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E97DA3CC45C1745A5BCC9248DA03914" ma:contentTypeVersion="12" ma:contentTypeDescription="Create a new document." ma:contentTypeScope="" ma:versionID="6d6877408e4f2899dea6959406c9cd21">
  <xsd:schema xmlns:xsd="http://www.w3.org/2001/XMLSchema" xmlns:xs="http://www.w3.org/2001/XMLSchema" xmlns:p="http://schemas.microsoft.com/office/2006/metadata/properties" xmlns:ns3="5044e54f-486c-4c82-b23c-6e62d1a96ef0" xmlns:ns4="507771a2-7e93-4a01-b880-b05ad3ddd742" targetNamespace="http://schemas.microsoft.com/office/2006/metadata/properties" ma:root="true" ma:fieldsID="ea5c63816cf4ab2871d57a7dea46e6bf" ns3:_="" ns4:_="">
    <xsd:import namespace="5044e54f-486c-4c82-b23c-6e62d1a96ef0"/>
    <xsd:import namespace="507771a2-7e93-4a01-b880-b05ad3ddd74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4e54f-486c-4c82-b23c-6e62d1a96e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7771a2-7e93-4a01-b880-b05ad3ddd74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918CAD-F500-4FF4-A10B-6970EE7C35CB}">
  <ds:schemaRefs>
    <ds:schemaRef ds:uri="http://schemas.microsoft.com/sharepoint/v3/contenttype/forms"/>
  </ds:schemaRefs>
</ds:datastoreItem>
</file>

<file path=customXml/itemProps2.xml><?xml version="1.0" encoding="utf-8"?>
<ds:datastoreItem xmlns:ds="http://schemas.openxmlformats.org/officeDocument/2006/customXml" ds:itemID="{DDB8E1D1-38C2-46BE-A95D-403B23CE2980}">
  <ds:schemaRefs>
    <ds:schemaRef ds:uri="http://schemas.openxmlformats.org/package/2006/metadata/core-properties"/>
    <ds:schemaRef ds:uri="http://purl.org/dc/elements/1.1/"/>
    <ds:schemaRef ds:uri="http://schemas.microsoft.com/office/2006/documentManagement/types"/>
    <ds:schemaRef ds:uri="507771a2-7e93-4a01-b880-b05ad3ddd742"/>
    <ds:schemaRef ds:uri="http://schemas.microsoft.com/office/2006/metadata/properties"/>
    <ds:schemaRef ds:uri="http://purl.org/dc/terms/"/>
    <ds:schemaRef ds:uri="http://purl.org/dc/dcmitype/"/>
    <ds:schemaRef ds:uri="http://schemas.microsoft.com/office/infopath/2007/PartnerControls"/>
    <ds:schemaRef ds:uri="5044e54f-486c-4c82-b23c-6e62d1a96ef0"/>
    <ds:schemaRef ds:uri="http://www.w3.org/XML/1998/namespace"/>
  </ds:schemaRefs>
</ds:datastoreItem>
</file>

<file path=customXml/itemProps3.xml><?xml version="1.0" encoding="utf-8"?>
<ds:datastoreItem xmlns:ds="http://schemas.openxmlformats.org/officeDocument/2006/customXml" ds:itemID="{74C031AE-AF28-46E7-B576-5C7075DDBF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44e54f-486c-4c82-b23c-6e62d1a96ef0"/>
    <ds:schemaRef ds:uri="507771a2-7e93-4a01-b880-b05ad3ddd7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48998</TotalTime>
  <Words>1352</Words>
  <Application>Microsoft Office PowerPoint</Application>
  <PresentationFormat>Widescreen</PresentationFormat>
  <Paragraphs>126</Paragraphs>
  <Slides>14</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Courier New</vt:lpstr>
      <vt:lpstr>Daytona</vt:lpstr>
      <vt:lpstr>Gill Sans MT</vt:lpstr>
      <vt:lpstr>Office Theme</vt:lpstr>
      <vt:lpstr>PowerPoint Presentation</vt:lpstr>
      <vt:lpstr>Sampling Methods</vt:lpstr>
      <vt:lpstr>Temperature sampling</vt:lpstr>
      <vt:lpstr>Temperature sampling</vt:lpstr>
      <vt:lpstr>Temperature sampling</vt:lpstr>
      <vt:lpstr>The trade-off between coherence and diversity</vt:lpstr>
      <vt:lpstr>Top-k and Nucleus Sampling</vt:lpstr>
      <vt:lpstr>Top-k Sampling</vt:lpstr>
      <vt:lpstr>How to choose top-k?</vt:lpstr>
      <vt:lpstr>Top-k and Nucleus Sampling</vt:lpstr>
      <vt:lpstr>Combine the two sampling methods</vt:lpstr>
      <vt:lpstr>Which Decoding Method Is Best?</vt:lpstr>
      <vt:lpstr>Final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Alaa Nagy  Mohammed El Bassiouney</dc:creator>
  <cp:lastModifiedBy>Engineering</cp:lastModifiedBy>
  <cp:revision>165</cp:revision>
  <dcterms:created xsi:type="dcterms:W3CDTF">2023-03-23T08:35:56Z</dcterms:created>
  <dcterms:modified xsi:type="dcterms:W3CDTF">2025-04-11T05:56:35Z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0x010100BE97DA3CC45C1745A5BCC9248DA03914</vt:lpwstr>
  </property>
</Properties>
</file>